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4B21B-4056-4F4B-8539-F8BC370C721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1907F-C9FD-A64E-9743-77F98868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1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7871FCB-9E09-2940-831A-EDFF939952C4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7650" name="Rectangle 3379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w="9525" cap="flat">
            <a:headEnd type="none" w="med" len="med"/>
            <a:tailEnd type="none" w="med" len="med"/>
          </a:ln>
        </p:spPr>
      </p:sp>
      <p:sp>
        <p:nvSpPr>
          <p:cNvPr id="27651" name="Rectangle 3379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7882792-9791-CA43-83F6-72A3386F670C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29698" name="Rectangle 3584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w="9525" cap="flat">
            <a:headEnd type="none" w="med" len="med"/>
            <a:tailEnd type="none" w="med" len="med"/>
          </a:ln>
        </p:spPr>
      </p:sp>
      <p:sp>
        <p:nvSpPr>
          <p:cNvPr id="29699" name="Rectangle 3584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5E3646E-5AAA-7849-8F78-A11CF910F10D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34818" name="Rectangle 368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w="9525" cap="flat">
            <a:headEnd type="none" w="med" len="med"/>
            <a:tailEnd type="none" w="med" len="med"/>
          </a:ln>
        </p:spPr>
      </p:sp>
      <p:sp>
        <p:nvSpPr>
          <p:cNvPr id="34819" name="Rectangle 3686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C30EA5D-D52A-1049-92C1-5B7E2A7E33F0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38914" name="Rectangle 3788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w="9525" cap="flat">
            <a:headEnd type="none" w="med" len="med"/>
            <a:tailEnd type="none" w="med" len="med"/>
          </a:ln>
        </p:spPr>
      </p:sp>
      <p:sp>
        <p:nvSpPr>
          <p:cNvPr id="38915" name="Rectangle 37890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2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0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03D4-2263-184D-BFE5-7D5184CCEA2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66C6-A028-4043-8AFC-8611CFB6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17411" name="Picture 14" descr="02-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2" t="12187" r="9140" b="7782"/>
          <a:stretch>
            <a:fillRect/>
          </a:stretch>
        </p:blipFill>
        <p:spPr bwMode="auto">
          <a:xfrm>
            <a:off x="1295400" y="0"/>
            <a:ext cx="6937375" cy="6861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27" name="AutoShape 15"/>
          <p:cNvSpPr>
            <a:spLocks noChangeArrowheads="1"/>
          </p:cNvSpPr>
          <p:nvPr/>
        </p:nvSpPr>
        <p:spPr bwMode="auto">
          <a:xfrm>
            <a:off x="381000" y="533400"/>
            <a:ext cx="7772400" cy="2057400"/>
          </a:xfrm>
          <a:prstGeom prst="wedgeRectCallout">
            <a:avLst>
              <a:gd name="adj1" fmla="val 1676"/>
              <a:gd name="adj2" fmla="val 14431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Times New Roman" charset="0"/>
              </a:rPr>
              <a:t>James Madison helped created many of the compromises that made the Constitution possible &amp; is referred to as the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 b="1" i="1" u="sng">
                <a:latin typeface="Times New Roman" charset="0"/>
              </a:rPr>
              <a:t>father of the Constitution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pic>
        <p:nvPicPr>
          <p:cNvPr id="6" name="Picture 7" descr="james_mad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429000"/>
            <a:ext cx="3571875" cy="3314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92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6963" name="Picture 3" descr="C06-159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25"/>
          <a:stretch>
            <a:fillRect/>
          </a:stretch>
        </p:blipFill>
        <p:spPr>
          <a:xfrm>
            <a:off x="1905000" y="0"/>
            <a:ext cx="5573713" cy="6858000"/>
          </a:xfrm>
          <a:noFill/>
        </p:spPr>
      </p:pic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685800" y="1219200"/>
            <a:ext cx="15240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2438400" y="1219200"/>
            <a:ext cx="12192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1" name="Rectangle 11"/>
          <p:cNvSpPr>
            <a:spLocks noChangeArrowheads="1"/>
          </p:cNvSpPr>
          <p:nvPr/>
        </p:nvSpPr>
        <p:spPr bwMode="auto">
          <a:xfrm>
            <a:off x="685800" y="4267200"/>
            <a:ext cx="16002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5" name="Rectangle 15"/>
          <p:cNvSpPr>
            <a:spLocks noChangeArrowheads="1"/>
          </p:cNvSpPr>
          <p:nvPr/>
        </p:nvSpPr>
        <p:spPr bwMode="auto">
          <a:xfrm>
            <a:off x="609600" y="1752600"/>
            <a:ext cx="15240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6" name="Rectangle 16"/>
          <p:cNvSpPr>
            <a:spLocks noChangeArrowheads="1"/>
          </p:cNvSpPr>
          <p:nvPr/>
        </p:nvSpPr>
        <p:spPr bwMode="auto">
          <a:xfrm>
            <a:off x="2514600" y="4191000"/>
            <a:ext cx="16002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2362200" y="5257800"/>
            <a:ext cx="19050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63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8" dur="2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43" dur="2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8" grpId="0" animBg="1"/>
      <p:bldP spid="296968" grpId="1" animBg="1"/>
      <p:bldP spid="296969" grpId="0" animBg="1"/>
      <p:bldP spid="296969" grpId="1" animBg="1"/>
      <p:bldP spid="296971" grpId="0" animBg="1"/>
      <p:bldP spid="296971" grpId="1" animBg="1"/>
      <p:bldP spid="296975" grpId="0" animBg="1"/>
      <p:bldP spid="296976" grpId="0" animBg="1"/>
      <p:bldP spid="2969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Article II: Executive Branch</a:t>
            </a:r>
          </a:p>
        </p:txBody>
      </p:sp>
      <p:sp>
        <p:nvSpPr>
          <p:cNvPr id="16387" name="Pictur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987425"/>
            <a:ext cx="4802189" cy="5870575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/>
          <a:extLst/>
        </p:spPr>
        <p:txBody>
          <a:bodyPr rtlCol="0"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 smtClean="0">
                <a:ea typeface="+mn-ea"/>
                <a:cs typeface="+mn-cs"/>
              </a:rPr>
              <a:t>Must be at least </a:t>
            </a:r>
            <a:r>
              <a:rPr lang="en-US" sz="2800" b="1" dirty="0" smtClean="0">
                <a:effectLst>
                  <a:glow rad="152400">
                    <a:schemeClr val="accent1">
                      <a:alpha val="75000"/>
                    </a:schemeClr>
                  </a:glow>
                </a:effectLst>
              </a:rPr>
              <a:t>35 yrs. old</a:t>
            </a:r>
            <a:r>
              <a:rPr lang="en-US" sz="2800" b="1" dirty="0" smtClean="0">
                <a:ea typeface="+mn-ea"/>
                <a:cs typeface="+mn-cs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 smtClean="0">
                <a:ea typeface="+mn-ea"/>
                <a:cs typeface="+mn-cs"/>
              </a:rPr>
              <a:t>The </a:t>
            </a:r>
            <a:r>
              <a:rPr lang="en-US" sz="2800" b="1" dirty="0">
                <a:effectLst>
                  <a:glow rad="152400">
                    <a:schemeClr val="accent1">
                      <a:alpha val="75000"/>
                    </a:schemeClr>
                  </a:glow>
                </a:effectLst>
                <a:ea typeface="+mn-ea"/>
                <a:cs typeface="+mn-cs"/>
              </a:rPr>
              <a:t>president</a:t>
            </a:r>
            <a:r>
              <a:rPr lang="en-US" sz="2800" b="1" dirty="0">
                <a:ea typeface="+mn-ea"/>
                <a:cs typeface="+mn-cs"/>
              </a:rPr>
              <a:t>, or Chief Executive, is the </a:t>
            </a:r>
            <a:r>
              <a:rPr lang="en-US" sz="2800" b="1" dirty="0">
                <a:effectLst>
                  <a:glow rad="152400">
                    <a:schemeClr val="accent2">
                      <a:alpha val="75000"/>
                    </a:schemeClr>
                  </a:glow>
                </a:effectLst>
                <a:ea typeface="+mn-ea"/>
                <a:cs typeface="+mn-cs"/>
              </a:rPr>
              <a:t>head of the government</a:t>
            </a:r>
            <a:r>
              <a:rPr lang="en-US" sz="2800" b="1" dirty="0">
                <a:ea typeface="+mn-ea"/>
                <a:cs typeface="+mn-cs"/>
              </a:rPr>
              <a:t>.</a:t>
            </a:r>
            <a:endParaRPr lang="en-US" sz="2800" dirty="0">
              <a:ea typeface="+mn-ea"/>
              <a:cs typeface="+mn-cs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 smtClean="0">
                <a:ea typeface="+mn-ea"/>
                <a:cs typeface="+mn-cs"/>
              </a:rPr>
              <a:t>Serves </a:t>
            </a:r>
            <a:r>
              <a:rPr lang="en-US" sz="2800" b="1" dirty="0" smtClean="0">
                <a:effectLst>
                  <a:glow rad="152400">
                    <a:schemeClr val="accent3">
                      <a:alpha val="75000"/>
                    </a:schemeClr>
                  </a:glow>
                </a:effectLst>
                <a:ea typeface="+mn-ea"/>
                <a:cs typeface="+mn-cs"/>
              </a:rPr>
              <a:t>4 year terms</a:t>
            </a:r>
            <a:r>
              <a:rPr lang="en-US" sz="2800" b="1" dirty="0" smtClean="0">
                <a:ea typeface="+mn-ea"/>
                <a:cs typeface="+mn-cs"/>
              </a:rPr>
              <a:t>.</a:t>
            </a:r>
            <a:endParaRPr lang="en-US" sz="2800" b="1" dirty="0">
              <a:ea typeface="+mn-ea"/>
              <a:cs typeface="+mn-cs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>
                <a:ea typeface="+mn-ea"/>
                <a:cs typeface="+mn-cs"/>
              </a:rPr>
              <a:t>After elected to serve his/her country, the president lives and works in the White </a:t>
            </a:r>
            <a:r>
              <a:rPr lang="en-US" sz="2800" b="1" dirty="0">
                <a:solidFill>
                  <a:schemeClr val="bg1"/>
                </a:solidFill>
                <a:ea typeface="+mn-ea"/>
                <a:cs typeface="+mn-cs"/>
              </a:rPr>
              <a:t>House.</a:t>
            </a:r>
          </a:p>
        </p:txBody>
      </p:sp>
      <p:sp>
        <p:nvSpPr>
          <p:cNvPr id="16388" name="Pictur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2188" y="989013"/>
            <a:ext cx="4341812" cy="5137150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/>
          <a:extLst/>
        </p:spPr>
        <p:txBody>
          <a:bodyPr rtlCol="0"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>
                <a:ea typeface="+mn-ea"/>
                <a:cs typeface="+mn-cs"/>
              </a:rPr>
              <a:t>The president is in charge of the </a:t>
            </a:r>
            <a:r>
              <a:rPr lang="en-US" sz="2800" b="1" u="sng" dirty="0"/>
              <a:t>armed forces</a:t>
            </a:r>
            <a:r>
              <a:rPr lang="en-US" sz="2800" b="1" dirty="0"/>
              <a:t>.</a:t>
            </a:r>
            <a:endParaRPr lang="en-US" sz="28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 smtClean="0">
                <a:ea typeface="+mn-ea"/>
                <a:cs typeface="+mn-cs"/>
              </a:rPr>
              <a:t>(</a:t>
            </a:r>
            <a:r>
              <a:rPr lang="en-US" sz="2800" dirty="0" smtClean="0">
                <a:effectLst>
                  <a:glow rad="152400">
                    <a:schemeClr val="accent4">
                      <a:alpha val="75000"/>
                    </a:schemeClr>
                  </a:glow>
                </a:effectLst>
                <a:ea typeface="+mn-ea"/>
                <a:cs typeface="+mn-cs"/>
              </a:rPr>
              <a:t>Commander and Chief</a:t>
            </a:r>
            <a:r>
              <a:rPr lang="en-US" sz="2800" b="1" dirty="0" smtClean="0">
                <a:ea typeface="+mn-ea"/>
                <a:cs typeface="+mn-cs"/>
              </a:rPr>
              <a:t>) The </a:t>
            </a:r>
            <a:r>
              <a:rPr lang="en-US" sz="2800" b="1" dirty="0">
                <a:ea typeface="+mn-ea"/>
                <a:cs typeface="+mn-cs"/>
              </a:rPr>
              <a:t>president works with leaders of other countries</a:t>
            </a:r>
            <a:r>
              <a:rPr lang="en-US" sz="2800" b="1" dirty="0">
                <a:latin typeface="Tahoma"/>
                <a:ea typeface="+mn-ea"/>
                <a:cs typeface="+mn-cs"/>
              </a:rPr>
              <a:t>.</a:t>
            </a:r>
          </a:p>
        </p:txBody>
      </p:sp>
      <p:pic>
        <p:nvPicPr>
          <p:cNvPr id="33796" name="Rectangle 163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508375" cy="23653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8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FF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Key Ideas of the Constitution 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1878" r="5438" b="15627"/>
          <a:stretch>
            <a:fillRect/>
          </a:stretch>
        </p:blipFill>
        <p:spPr bwMode="auto">
          <a:xfrm>
            <a:off x="0" y="990600"/>
            <a:ext cx="9147175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AutoShape 8"/>
          <p:cNvSpPr>
            <a:spLocks noChangeArrowheads="1"/>
          </p:cNvSpPr>
          <p:nvPr/>
        </p:nvSpPr>
        <p:spPr bwMode="auto">
          <a:xfrm>
            <a:off x="381000" y="1066800"/>
            <a:ext cx="5334000" cy="1371600"/>
          </a:xfrm>
          <a:prstGeom prst="wedgeRectCallout">
            <a:avLst>
              <a:gd name="adj1" fmla="val 60356"/>
              <a:gd name="adj2" fmla="val 109236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3600">
                <a:latin typeface="Times New Roman" charset="0"/>
              </a:rPr>
              <a:t>The president can only </a:t>
            </a:r>
            <a:r>
              <a:rPr lang="en-US" sz="3600" b="1" i="1" u="sng">
                <a:solidFill>
                  <a:srgbClr val="FF0000"/>
                </a:solidFill>
                <a:latin typeface="Times New Roman" charset="0"/>
              </a:rPr>
              <a:t>recommend</a:t>
            </a:r>
            <a:r>
              <a:rPr lang="en-US" sz="360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3600">
                <a:latin typeface="Times New Roman" charset="0"/>
              </a:rPr>
              <a:t>legislation to Congress</a:t>
            </a:r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>
            <a:off x="152400" y="4724400"/>
            <a:ext cx="5181600" cy="1981200"/>
          </a:xfrm>
          <a:prstGeom prst="wedgeRectCallout">
            <a:avLst>
              <a:gd name="adj1" fmla="val 72847"/>
              <a:gd name="adj2" fmla="val -59296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500" dirty="0">
                <a:latin typeface="Times New Roman" charset="0"/>
                <a:cs typeface="Times New Roman" charset="0"/>
              </a:rPr>
              <a:t>The president can </a:t>
            </a:r>
            <a:r>
              <a:rPr lang="en-US" sz="2500" b="1" u="sng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appoint</a:t>
            </a:r>
            <a:r>
              <a:rPr lang="en-US" sz="25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500" dirty="0">
                <a:latin typeface="Times New Roman" charset="0"/>
                <a:cs typeface="Times New Roman" charset="0"/>
              </a:rPr>
              <a:t>judges to the Supreme Court and members to his </a:t>
            </a:r>
            <a:r>
              <a:rPr lang="en-US" sz="2500" b="1" u="sng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cabinet </a:t>
            </a:r>
            <a:r>
              <a:rPr lang="en-US" sz="2500" dirty="0">
                <a:latin typeface="Times New Roman" charset="0"/>
                <a:cs typeface="Times New Roman" charset="0"/>
              </a:rPr>
              <a:t>(group of advisors), but the </a:t>
            </a:r>
            <a:r>
              <a:rPr lang="en-US" sz="2500" b="1" u="sng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Senate</a:t>
            </a:r>
            <a:r>
              <a:rPr lang="en-US" sz="25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500" dirty="0">
                <a:latin typeface="Times New Roman" charset="0"/>
                <a:cs typeface="Times New Roman" charset="0"/>
              </a:rPr>
              <a:t>must ratify those appointments!</a:t>
            </a:r>
          </a:p>
        </p:txBody>
      </p:sp>
      <p:sp>
        <p:nvSpPr>
          <p:cNvPr id="35846" name="AutoShape 8"/>
          <p:cNvSpPr>
            <a:spLocks noChangeArrowheads="1"/>
          </p:cNvSpPr>
          <p:nvPr/>
        </p:nvSpPr>
        <p:spPr bwMode="auto">
          <a:xfrm>
            <a:off x="228600" y="2895600"/>
            <a:ext cx="5334000" cy="1600200"/>
          </a:xfrm>
          <a:prstGeom prst="wedgeRectCallout">
            <a:avLst>
              <a:gd name="adj1" fmla="val 59181"/>
              <a:gd name="adj2" fmla="val 28069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3600">
                <a:latin typeface="Times New Roman" charset="0"/>
              </a:rPr>
              <a:t>Can </a:t>
            </a:r>
            <a:r>
              <a:rPr lang="en-US" sz="3600" b="1" u="sng">
                <a:solidFill>
                  <a:srgbClr val="FF0000"/>
                </a:solidFill>
                <a:latin typeface="Times New Roman" charset="0"/>
              </a:rPr>
              <a:t>veto</a:t>
            </a:r>
            <a:r>
              <a:rPr lang="en-US" sz="360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3600">
                <a:latin typeface="Times New Roman" charset="0"/>
              </a:rPr>
              <a:t>bills, but Congress can override with a</a:t>
            </a:r>
            <a:r>
              <a:rPr lang="en-US" sz="3600" b="1" u="sng">
                <a:solidFill>
                  <a:srgbClr val="FF0000"/>
                </a:solidFill>
                <a:latin typeface="Times New Roman" charset="0"/>
              </a:rPr>
              <a:t> 2/3 </a:t>
            </a:r>
            <a:r>
              <a:rPr lang="en-US" sz="3600">
                <a:latin typeface="Times New Roman" charset="0"/>
              </a:rPr>
              <a:t>vote in both sides.</a:t>
            </a:r>
          </a:p>
        </p:txBody>
      </p:sp>
    </p:spTree>
    <p:extLst>
      <p:ext uri="{BB962C8B-B14F-4D97-AF65-F5344CB8AC3E}">
        <p14:creationId xmlns:p14="http://schemas.microsoft.com/office/powerpoint/2010/main" val="70844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Article III: </a:t>
            </a:r>
            <a:r>
              <a:rPr lang="en-US" b="1" u="sng" dirty="0">
                <a:solidFill>
                  <a:srgbClr val="FF0000"/>
                </a:solidFill>
                <a:latin typeface="Calibri" charset="0"/>
              </a:rPr>
              <a:t>Judicial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Branch</a:t>
            </a:r>
          </a:p>
        </p:txBody>
      </p:sp>
      <p:sp>
        <p:nvSpPr>
          <p:cNvPr id="17411" name="Pictur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01750"/>
            <a:ext cx="4703763" cy="5022850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/>
          <a:extLst/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>
                <a:ea typeface="+mn-ea"/>
                <a:cs typeface="+mn-cs"/>
              </a:rPr>
              <a:t>The </a:t>
            </a:r>
            <a:r>
              <a:rPr lang="en-US" sz="2800" b="1" u="sng" dirty="0">
                <a:effectLst>
                  <a:glow rad="152400">
                    <a:schemeClr val="accent1">
                      <a:alpha val="75000"/>
                    </a:schemeClr>
                  </a:glow>
                </a:effectLst>
                <a:ea typeface="+mn-ea"/>
                <a:cs typeface="+mn-cs"/>
              </a:rPr>
              <a:t>Supreme Court </a:t>
            </a:r>
            <a:r>
              <a:rPr lang="en-US" sz="2800" b="1" dirty="0">
                <a:ea typeface="+mn-ea"/>
                <a:cs typeface="+mn-cs"/>
              </a:rPr>
              <a:t>is the </a:t>
            </a:r>
            <a:r>
              <a:rPr lang="en-US" sz="2800" b="1" dirty="0">
                <a:effectLst>
                  <a:glow rad="152400">
                    <a:schemeClr val="accent2">
                      <a:alpha val="75000"/>
                    </a:schemeClr>
                  </a:glow>
                </a:effectLst>
                <a:ea typeface="+mn-ea"/>
                <a:cs typeface="+mn-cs"/>
              </a:rPr>
              <a:t>highest court is the U. S.</a:t>
            </a:r>
            <a:r>
              <a:rPr lang="en-US" sz="2800" b="1" dirty="0">
                <a:ea typeface="+mn-ea"/>
                <a:cs typeface="+mn-cs"/>
              </a:rPr>
              <a:t>, and is the system of courts to </a:t>
            </a:r>
            <a:r>
              <a:rPr lang="en-US" sz="2800" b="1" dirty="0">
                <a:effectLst>
                  <a:glow rad="152400">
                    <a:schemeClr val="accent3">
                      <a:alpha val="75000"/>
                    </a:schemeClr>
                  </a:glow>
                </a:effectLst>
                <a:ea typeface="+mn-ea"/>
                <a:cs typeface="+mn-cs"/>
              </a:rPr>
              <a:t>settle questions about the laws</a:t>
            </a:r>
            <a:r>
              <a:rPr lang="en-US" sz="2800" b="1" dirty="0">
                <a:ea typeface="+mn-ea"/>
                <a:cs typeface="+mn-cs"/>
              </a:rPr>
              <a:t>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>
                <a:ea typeface="+mn-ea"/>
                <a:cs typeface="+mn-cs"/>
              </a:rPr>
              <a:t>The </a:t>
            </a:r>
            <a:r>
              <a:rPr lang="en-US" sz="2800" b="1" dirty="0" smtClean="0">
                <a:effectLst>
                  <a:glow rad="152400">
                    <a:schemeClr val="accent3">
                      <a:alpha val="75000"/>
                    </a:schemeClr>
                  </a:glow>
                </a:effectLst>
              </a:rPr>
              <a:t>nine</a:t>
            </a:r>
            <a:r>
              <a:rPr lang="en-US" sz="2800" b="1" dirty="0" smtClean="0">
                <a:ea typeface="+mn-ea"/>
                <a:cs typeface="+mn-cs"/>
              </a:rPr>
              <a:t> </a:t>
            </a:r>
            <a:r>
              <a:rPr lang="en-US" sz="2800" b="1" dirty="0">
                <a:ea typeface="+mn-ea"/>
                <a:cs typeface="+mn-cs"/>
              </a:rPr>
              <a:t>justices can serve </a:t>
            </a:r>
            <a:r>
              <a:rPr lang="en-US" sz="2800" b="1" dirty="0" smtClean="0">
                <a:ea typeface="+mn-ea"/>
                <a:cs typeface="+mn-cs"/>
              </a:rPr>
              <a:t>for life, </a:t>
            </a:r>
            <a:r>
              <a:rPr lang="en-US" sz="2800" b="1" dirty="0">
                <a:ea typeface="+mn-ea"/>
                <a:cs typeface="+mn-cs"/>
              </a:rPr>
              <a:t>or wish to </a:t>
            </a:r>
            <a:r>
              <a:rPr lang="en-US" sz="2800" b="1" u="sng" dirty="0" smtClean="0">
                <a:effectLst>
                  <a:glow rad="152400">
                    <a:schemeClr val="accent1">
                      <a:alpha val="75000"/>
                    </a:schemeClr>
                  </a:glow>
                </a:effectLst>
              </a:rPr>
              <a:t>retire</a:t>
            </a:r>
            <a:r>
              <a:rPr lang="en-US" sz="2800" b="1" dirty="0" smtClean="0">
                <a:ea typeface="+mn-ea"/>
                <a:cs typeface="+mn-cs"/>
              </a:rPr>
              <a:t>.</a:t>
            </a:r>
            <a:endParaRPr lang="en-US" sz="2800" b="1" dirty="0">
              <a:ea typeface="+mn-ea"/>
              <a:cs typeface="+mn-cs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800" b="1" dirty="0">
              <a:ea typeface="+mn-ea"/>
              <a:cs typeface="+mn-cs"/>
            </a:endParaRPr>
          </a:p>
        </p:txBody>
      </p:sp>
      <p:sp>
        <p:nvSpPr>
          <p:cNvPr id="17415" name="Pictur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333500"/>
            <a:ext cx="4491037" cy="5219700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/>
          <a:extLst/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b="1" dirty="0">
                <a:ea typeface="+mn-ea"/>
                <a:cs typeface="+mn-cs"/>
              </a:rPr>
              <a:t>Each justice is </a:t>
            </a:r>
            <a:r>
              <a:rPr lang="en-US" sz="2800" b="1" u="sng" dirty="0">
                <a:effectLst>
                  <a:glow rad="1524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chosen</a:t>
            </a:r>
            <a:r>
              <a:rPr lang="en-US" sz="2800" b="1" dirty="0">
                <a:effectLst>
                  <a:glow rad="1524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 by the president  </a:t>
            </a:r>
            <a:r>
              <a:rPr lang="en-US" sz="2800" b="1" dirty="0">
                <a:ea typeface="+mn-ea"/>
                <a:cs typeface="+mn-cs"/>
              </a:rPr>
              <a:t>and</a:t>
            </a:r>
            <a:r>
              <a:rPr lang="en-US" sz="2800" b="1" dirty="0">
                <a:effectLst>
                  <a:glow rad="1524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 approved by </a:t>
            </a:r>
            <a:r>
              <a:rPr lang="en-US" sz="2800" b="1" dirty="0" smtClean="0">
                <a:effectLst>
                  <a:glow rad="1524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the Senate</a:t>
            </a:r>
            <a:endParaRPr lang="en-US" sz="2800" b="1" dirty="0">
              <a:ea typeface="+mn-ea"/>
              <a:cs typeface="+mn-cs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37892" name="Shape 1741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038600"/>
            <a:ext cx="3810000" cy="2638425"/>
          </a:xfrm>
          <a:ln w="38100">
            <a:solidFill>
              <a:srgbClr val="FFFF99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9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FF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Key Ideas of the Constitution 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1878" r="5438" b="15627"/>
          <a:stretch>
            <a:fillRect/>
          </a:stretch>
        </p:blipFill>
        <p:spPr bwMode="auto">
          <a:xfrm>
            <a:off x="0" y="990600"/>
            <a:ext cx="9147175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AutoShape 5"/>
          <p:cNvSpPr>
            <a:spLocks noChangeArrowheads="1"/>
          </p:cNvSpPr>
          <p:nvPr/>
        </p:nvSpPr>
        <p:spPr bwMode="auto">
          <a:xfrm>
            <a:off x="228600" y="5181600"/>
            <a:ext cx="5105400" cy="1447800"/>
          </a:xfrm>
          <a:prstGeom prst="wedgeRectCallout">
            <a:avLst>
              <a:gd name="adj1" fmla="val 66264"/>
              <a:gd name="adj2" fmla="val 3838"/>
            </a:avLst>
          </a:prstGeom>
          <a:solidFill>
            <a:srgbClr val="CC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3600" dirty="0">
                <a:latin typeface="Times New Roman" charset="0"/>
              </a:rPr>
              <a:t>The only </a:t>
            </a:r>
            <a:r>
              <a:rPr lang="en-US" sz="3600" b="1" u="sng" dirty="0">
                <a:solidFill>
                  <a:srgbClr val="FF0000"/>
                </a:solidFill>
                <a:latin typeface="Times New Roman" charset="0"/>
              </a:rPr>
              <a:t>court</a:t>
            </a:r>
            <a:r>
              <a:rPr lang="en-US" sz="36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3600" dirty="0">
                <a:latin typeface="Times New Roman" charset="0"/>
              </a:rPr>
              <a:t>mentioned in the Constitution is the Supreme Court </a:t>
            </a:r>
          </a:p>
        </p:txBody>
      </p:sp>
    </p:spTree>
    <p:extLst>
      <p:ext uri="{BB962C8B-B14F-4D97-AF65-F5344CB8AC3E}">
        <p14:creationId xmlns:p14="http://schemas.microsoft.com/office/powerpoint/2010/main" val="3668445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Rectangle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000" b="26666"/>
          <a:stretch>
            <a:fillRect/>
          </a:stretch>
        </p:blipFill>
        <p:spPr>
          <a:xfrm>
            <a:off x="0" y="609600"/>
            <a:ext cx="9144000" cy="55356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3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sz="4400">
                <a:latin typeface="Calibri" charset="0"/>
              </a:rPr>
              <a:t>Article IV: Relations Among the </a:t>
            </a:r>
            <a:r>
              <a:rPr lang="en-US" sz="4400" b="1" u="sng">
                <a:solidFill>
                  <a:srgbClr val="FF0000"/>
                </a:solidFill>
                <a:latin typeface="Calibri" charset="0"/>
              </a:rPr>
              <a:t>States</a:t>
            </a: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93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8"/>
          <p:cNvSpPr>
            <a:spLocks noChangeArrowheads="1"/>
          </p:cNvSpPr>
          <p:nvPr/>
        </p:nvSpPr>
        <p:spPr bwMode="auto">
          <a:xfrm>
            <a:off x="152400" y="838199"/>
            <a:ext cx="3810000" cy="1914073"/>
          </a:xfrm>
          <a:prstGeom prst="wedgeRectCallout">
            <a:avLst>
              <a:gd name="adj1" fmla="val 50708"/>
              <a:gd name="adj2" fmla="val 76704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latin typeface="AMCAP Eternal" charset="0"/>
                <a:cs typeface="AMCAP Eternal" charset="0"/>
              </a:rPr>
              <a:t>States must have full faith and </a:t>
            </a:r>
            <a:r>
              <a:rPr lang="en-US" sz="2800" u="sng" dirty="0">
                <a:solidFill>
                  <a:srgbClr val="FF0000"/>
                </a:solidFill>
                <a:latin typeface="AMCAP Eternal" charset="0"/>
                <a:cs typeface="AMCAP Eternal" charset="0"/>
              </a:rPr>
              <a:t>credit</a:t>
            </a:r>
            <a:r>
              <a:rPr lang="en-US" sz="2800" dirty="0">
                <a:solidFill>
                  <a:srgbClr val="FF0000"/>
                </a:solidFill>
                <a:latin typeface="AMCAP Eternal" charset="0"/>
                <a:cs typeface="AMCAP Eternal" charset="0"/>
              </a:rPr>
              <a:t> </a:t>
            </a:r>
            <a:r>
              <a:rPr lang="en-US" sz="2800" dirty="0">
                <a:latin typeface="AMCAP Eternal" charset="0"/>
                <a:cs typeface="AMCAP Eternal" charset="0"/>
              </a:rPr>
              <a:t>among each other</a:t>
            </a:r>
          </a:p>
        </p:txBody>
      </p:sp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152400" y="4953000"/>
            <a:ext cx="4292968" cy="1752600"/>
          </a:xfrm>
          <a:prstGeom prst="wedgeRectCallout">
            <a:avLst>
              <a:gd name="adj1" fmla="val 47005"/>
              <a:gd name="adj2" fmla="val -7201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400" dirty="0">
                <a:latin typeface="AMCAP Eternal" charset="0"/>
                <a:cs typeface="AMCAP Eternal" charset="0"/>
              </a:rPr>
              <a:t>Criminals must be </a:t>
            </a:r>
            <a:r>
              <a:rPr lang="en-US" sz="2400" u="sng" dirty="0">
                <a:solidFill>
                  <a:srgbClr val="FF0000"/>
                </a:solidFill>
                <a:latin typeface="AMCAP Eternal" charset="0"/>
                <a:cs typeface="AMCAP Eternal" charset="0"/>
              </a:rPr>
              <a:t>returned</a:t>
            </a:r>
            <a:r>
              <a:rPr lang="en-US" sz="2400" dirty="0">
                <a:solidFill>
                  <a:srgbClr val="FF0000"/>
                </a:solidFill>
                <a:latin typeface="AMCAP Eternal" charset="0"/>
                <a:cs typeface="AMCAP Eternal" charset="0"/>
              </a:rPr>
              <a:t> </a:t>
            </a:r>
            <a:r>
              <a:rPr lang="en-US" sz="2400" dirty="0">
                <a:latin typeface="AMCAP Eternal" charset="0"/>
                <a:cs typeface="AMCAP Eternal" charset="0"/>
              </a:rPr>
              <a:t>to the state where they committed a crime for trial</a:t>
            </a:r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5562600" y="5105400"/>
            <a:ext cx="3352800" cy="1752600"/>
          </a:xfrm>
          <a:prstGeom prst="wedgeRectCallout">
            <a:avLst>
              <a:gd name="adj1" fmla="val -24069"/>
              <a:gd name="adj2" fmla="val -6575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latin typeface="AMCAP Eternal" charset="0"/>
                <a:ea typeface="Cambria" charset="0"/>
              </a:rPr>
              <a:t>New States can only be added by </a:t>
            </a:r>
            <a:r>
              <a:rPr lang="en-US" sz="2800" u="sng" dirty="0">
                <a:solidFill>
                  <a:srgbClr val="FF0000"/>
                </a:solidFill>
                <a:latin typeface="AMCAP Eternal" charset="0"/>
                <a:ea typeface="Cambria" charset="0"/>
              </a:rPr>
              <a:t>Congress</a:t>
            </a:r>
            <a:endParaRPr lang="en-US" sz="2800" u="sng" dirty="0">
              <a:solidFill>
                <a:srgbClr val="FF0000"/>
              </a:solidFill>
              <a:latin typeface="AMCAP Eternal" charset="0"/>
              <a:cs typeface="AMCAP Eternal" charset="0"/>
            </a:endParaRPr>
          </a:p>
        </p:txBody>
      </p:sp>
      <p:sp>
        <p:nvSpPr>
          <p:cNvPr id="41990" name="AutoShape 8"/>
          <p:cNvSpPr>
            <a:spLocks noChangeArrowheads="1"/>
          </p:cNvSpPr>
          <p:nvPr/>
        </p:nvSpPr>
        <p:spPr bwMode="auto">
          <a:xfrm>
            <a:off x="5105400" y="1143000"/>
            <a:ext cx="3886200" cy="1881476"/>
          </a:xfrm>
          <a:prstGeom prst="wedgeRectCallout">
            <a:avLst>
              <a:gd name="adj1" fmla="val -19634"/>
              <a:gd name="adj2" fmla="val 70454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200" dirty="0">
                <a:latin typeface="AMCAP Eternal" charset="0"/>
                <a:cs typeface="AMCAP Eternal" charset="0"/>
              </a:rPr>
              <a:t>President has the power to move </a:t>
            </a:r>
            <a:r>
              <a:rPr lang="en-US" sz="2200" u="sng" dirty="0">
                <a:solidFill>
                  <a:srgbClr val="FF0000"/>
                </a:solidFill>
                <a:latin typeface="AMCAP Eternal" charset="0"/>
                <a:cs typeface="AMCAP Eternal" charset="0"/>
              </a:rPr>
              <a:t>troops</a:t>
            </a:r>
            <a:r>
              <a:rPr lang="en-US" sz="2200" dirty="0">
                <a:solidFill>
                  <a:srgbClr val="FF0000"/>
                </a:solidFill>
                <a:latin typeface="AMCAP Eternal" charset="0"/>
                <a:cs typeface="AMCAP Eternal" charset="0"/>
              </a:rPr>
              <a:t> </a:t>
            </a:r>
            <a:r>
              <a:rPr lang="en-US" sz="2200" dirty="0">
                <a:latin typeface="AMCAP Eternal" charset="0"/>
                <a:cs typeface="AMCAP Eternal" charset="0"/>
              </a:rPr>
              <a:t>into any states to make sure law and order are followed</a:t>
            </a:r>
          </a:p>
        </p:txBody>
      </p:sp>
    </p:spTree>
    <p:extLst>
      <p:ext uri="{BB962C8B-B14F-4D97-AF65-F5344CB8AC3E}">
        <p14:creationId xmlns:p14="http://schemas.microsoft.com/office/powerpoint/2010/main" val="27251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8" grpId="0" animBg="1"/>
      <p:bldP spid="41989" grpId="0" animBg="1"/>
      <p:bldP spid="419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Screen Shot 2014-09-08 at 8.0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4763"/>
            <a:ext cx="90979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715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sz="4400">
                <a:latin typeface="Calibri" charset="0"/>
              </a:rPr>
              <a:t>Article V: The </a:t>
            </a:r>
            <a:r>
              <a:rPr lang="en-US" sz="4400" b="1" u="sng">
                <a:solidFill>
                  <a:srgbClr val="FF0000"/>
                </a:solidFill>
                <a:latin typeface="Calibri" charset="0"/>
              </a:rPr>
              <a:t>Amendment </a:t>
            </a:r>
            <a:r>
              <a:rPr lang="en-US" sz="4400">
                <a:latin typeface="Calibri" charset="0"/>
              </a:rPr>
              <a:t>Process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2400" y="838200"/>
            <a:ext cx="3810000" cy="1676400"/>
          </a:xfrm>
          <a:prstGeom prst="wedgeRectCallout">
            <a:avLst>
              <a:gd name="adj1" fmla="val 50708"/>
              <a:gd name="adj2" fmla="val 76704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2600">
                <a:latin typeface="Candara" charset="0"/>
                <a:cs typeface="Candara" charset="0"/>
              </a:rPr>
              <a:t>The Amendment Process allows for </a:t>
            </a:r>
            <a:r>
              <a:rPr lang="en-US" sz="2600" b="1" u="sng">
                <a:solidFill>
                  <a:srgbClr val="FF0000"/>
                </a:solidFill>
                <a:latin typeface="Candara" charset="0"/>
                <a:cs typeface="Candara" charset="0"/>
              </a:rPr>
              <a:t>changes</a:t>
            </a:r>
            <a:r>
              <a:rPr lang="en-US" sz="2600">
                <a:solidFill>
                  <a:srgbClr val="FF0000"/>
                </a:solidFill>
                <a:latin typeface="Candara" charset="0"/>
                <a:cs typeface="Candara" charset="0"/>
              </a:rPr>
              <a:t> </a:t>
            </a:r>
            <a:r>
              <a:rPr lang="en-US" sz="2600">
                <a:latin typeface="Candara" charset="0"/>
                <a:cs typeface="Candara" charset="0"/>
              </a:rPr>
              <a:t>to be made – this makes the Constitution a “</a:t>
            </a:r>
            <a:r>
              <a:rPr lang="en-US" altLang="ja-JP" sz="2600" b="1" u="sng">
                <a:solidFill>
                  <a:srgbClr val="FF0000"/>
                </a:solidFill>
                <a:latin typeface="Candara" charset="0"/>
                <a:cs typeface="Candara" charset="0"/>
              </a:rPr>
              <a:t>living document</a:t>
            </a:r>
            <a:r>
              <a:rPr lang="en-US" altLang="ja-JP" sz="2600">
                <a:latin typeface="Candara" charset="0"/>
                <a:cs typeface="Candara" charset="0"/>
              </a:rPr>
              <a:t>.</a:t>
            </a:r>
            <a:r>
              <a:rPr lang="en-US" sz="2600">
                <a:latin typeface="Candara" charset="0"/>
                <a:cs typeface="Candara" charset="0"/>
              </a:rPr>
              <a:t>”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800600" y="990600"/>
            <a:ext cx="4191000" cy="1600200"/>
          </a:xfrm>
          <a:prstGeom prst="wedgeRectCallout">
            <a:avLst>
              <a:gd name="adj1" fmla="val -19634"/>
              <a:gd name="adj2" fmla="val 70454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600">
                <a:latin typeface="Krungthep" charset="0"/>
                <a:cs typeface="Krungthep" charset="0"/>
              </a:rPr>
              <a:t>We have </a:t>
            </a:r>
            <a:r>
              <a:rPr lang="en-US" sz="2600" u="sng">
                <a:solidFill>
                  <a:srgbClr val="FF0000"/>
                </a:solidFill>
                <a:latin typeface="Krungthep" charset="0"/>
                <a:cs typeface="Krungthep" charset="0"/>
              </a:rPr>
              <a:t>27</a:t>
            </a:r>
            <a:r>
              <a:rPr lang="en-US" sz="2600">
                <a:solidFill>
                  <a:srgbClr val="FF0000"/>
                </a:solidFill>
                <a:latin typeface="Krungthep" charset="0"/>
                <a:cs typeface="Krungthep" charset="0"/>
              </a:rPr>
              <a:t> </a:t>
            </a:r>
            <a:r>
              <a:rPr lang="en-US" sz="2600">
                <a:latin typeface="Krungthep" charset="0"/>
                <a:cs typeface="Krungthep" charset="0"/>
              </a:rPr>
              <a:t>amendments to the Constitution (first 10 are the </a:t>
            </a:r>
            <a:r>
              <a:rPr lang="en-US" sz="2600" u="sng">
                <a:solidFill>
                  <a:srgbClr val="FF0000"/>
                </a:solidFill>
                <a:latin typeface="Krungthep" charset="0"/>
                <a:cs typeface="Krungthep" charset="0"/>
              </a:rPr>
              <a:t>Bill of Rights</a:t>
            </a:r>
            <a:r>
              <a:rPr lang="en-US" sz="2600">
                <a:latin typeface="Krungthep" charset="0"/>
                <a:cs typeface="Krungthep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81000" y="4566959"/>
            <a:ext cx="5867400" cy="2138641"/>
          </a:xfrm>
          <a:prstGeom prst="wedgeRectCallout">
            <a:avLst>
              <a:gd name="adj1" fmla="val 47005"/>
              <a:gd name="adj2" fmla="val -7201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3000" b="1" dirty="0">
                <a:latin typeface="American Typewriter" charset="0"/>
                <a:cs typeface="American Typewriter" charset="0"/>
              </a:rPr>
              <a:t>Amendments must pass </a:t>
            </a:r>
            <a:r>
              <a:rPr lang="en-US" sz="3000" b="1" u="sng" dirty="0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  <a:t>2/3 </a:t>
            </a:r>
            <a:r>
              <a:rPr lang="en-US" sz="3000" b="1" dirty="0">
                <a:latin typeface="American Typewriter" charset="0"/>
                <a:cs typeface="American Typewriter" charset="0"/>
              </a:rPr>
              <a:t>of </a:t>
            </a:r>
            <a:r>
              <a:rPr lang="en-US" sz="3000" b="1" u="sng" dirty="0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  <a:t>BOTH</a:t>
            </a:r>
            <a:r>
              <a:rPr lang="en-US" sz="3000" b="1" dirty="0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  <a:t> </a:t>
            </a:r>
            <a:r>
              <a:rPr lang="en-US" sz="3000" b="1" dirty="0">
                <a:latin typeface="American Typewriter" charset="0"/>
                <a:cs typeface="American Typewriter" charset="0"/>
              </a:rPr>
              <a:t>Senate and the House, then must be ratified by </a:t>
            </a:r>
            <a:r>
              <a:rPr lang="en-US" sz="3000" b="1" u="sng" dirty="0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  <a:t>3/4 </a:t>
            </a:r>
            <a:r>
              <a:rPr lang="en-US" sz="3000" b="1" dirty="0">
                <a:latin typeface="American Typewriter" charset="0"/>
                <a:cs typeface="American Typewriter" charset="0"/>
              </a:rPr>
              <a:t>of all </a:t>
            </a:r>
            <a:r>
              <a:rPr lang="en-US" sz="3000" b="1" u="sng" dirty="0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8736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620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sz="4400">
                <a:latin typeface="Calibri" charset="0"/>
              </a:rPr>
              <a:t>Article VI: National </a:t>
            </a:r>
            <a:r>
              <a:rPr lang="en-US" sz="4400" b="1" u="sng">
                <a:solidFill>
                  <a:srgbClr val="FF0000"/>
                </a:solidFill>
                <a:latin typeface="Calibri" charset="0"/>
              </a:rPr>
              <a:t>Supremacy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2400" y="1066800"/>
            <a:ext cx="4953000" cy="1600200"/>
          </a:xfrm>
          <a:prstGeom prst="wedgeRectCallout">
            <a:avLst>
              <a:gd name="adj1" fmla="val 50708"/>
              <a:gd name="adj2" fmla="val 76704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b="1">
                <a:latin typeface="Century Gothic" charset="0"/>
                <a:cs typeface="Century Gothic" charset="0"/>
              </a:rPr>
              <a:t>The </a:t>
            </a:r>
            <a:r>
              <a:rPr lang="en-US" sz="2400" b="1" i="1" u="sng">
                <a:solidFill>
                  <a:srgbClr val="FF0000"/>
                </a:solidFill>
                <a:latin typeface="Century Gothic" charset="0"/>
                <a:cs typeface="Century Gothic" charset="0"/>
              </a:rPr>
              <a:t>supremacy clause</a:t>
            </a:r>
            <a:r>
              <a:rPr lang="en-US" sz="24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2400" b="1">
                <a:latin typeface="Century Gothic" charset="0"/>
                <a:cs typeface="Century Gothic" charset="0"/>
              </a:rPr>
              <a:t>establishes the Constitution (not the states) as the "the </a:t>
            </a:r>
            <a:r>
              <a:rPr lang="en-US" sz="2400" b="1" u="sng">
                <a:solidFill>
                  <a:srgbClr val="FF0000"/>
                </a:solidFill>
                <a:latin typeface="Century Gothic" charset="0"/>
                <a:cs typeface="Century Gothic" charset="0"/>
              </a:rPr>
              <a:t>supreme</a:t>
            </a:r>
            <a:r>
              <a:rPr lang="en-US" sz="24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2400" b="1">
                <a:latin typeface="Century Gothic" charset="0"/>
                <a:cs typeface="Century Gothic" charset="0"/>
              </a:rPr>
              <a:t>law of the land" 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791200" y="4876800"/>
            <a:ext cx="3352800" cy="1752600"/>
          </a:xfrm>
          <a:prstGeom prst="wedgeRectCallout">
            <a:avLst>
              <a:gd name="adj1" fmla="val -38565"/>
              <a:gd name="adj2" fmla="val -72014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bg1"/>
                </a:solidFill>
                <a:latin typeface="Abadi MT Condensed Extra Bold" charset="0"/>
                <a:cs typeface="Abadi MT Condensed Extra Bold" charset="0"/>
              </a:rPr>
              <a:t>No </a:t>
            </a:r>
            <a:r>
              <a:rPr lang="en-US" sz="2800" u="sng" dirty="0">
                <a:solidFill>
                  <a:srgbClr val="FF0000"/>
                </a:solidFill>
                <a:latin typeface="Abadi MT Condensed Extra Bold" charset="0"/>
                <a:cs typeface="Abadi MT Condensed Extra Bold" charset="0"/>
              </a:rPr>
              <a:t>religion</a:t>
            </a:r>
            <a:r>
              <a:rPr lang="en-US" sz="2800" dirty="0">
                <a:solidFill>
                  <a:srgbClr val="FF0000"/>
                </a:solidFill>
                <a:latin typeface="Abadi MT Condensed Extra Bold" charset="0"/>
                <a:cs typeface="Abadi MT Condensed Extra Bold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badi MT Condensed Extra Bold" charset="0"/>
                <a:cs typeface="Abadi MT Condensed Extra Bold" charset="0"/>
              </a:rPr>
              <a:t>test shall ever be done  as a requirement for public office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4800" y="3962400"/>
            <a:ext cx="2514600" cy="1905000"/>
          </a:xfrm>
          <a:prstGeom prst="wedgeRectCallout">
            <a:avLst>
              <a:gd name="adj1" fmla="val 58301"/>
              <a:gd name="adj2" fmla="val -5959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3000" b="1">
                <a:latin typeface="Candara" charset="0"/>
                <a:cs typeface="Candara" charset="0"/>
              </a:rPr>
              <a:t>A state law cannot </a:t>
            </a:r>
            <a:r>
              <a:rPr lang="en-US" sz="3000" b="1" u="sng">
                <a:solidFill>
                  <a:srgbClr val="FF0000"/>
                </a:solidFill>
                <a:latin typeface="Candara" charset="0"/>
                <a:cs typeface="Candara" charset="0"/>
              </a:rPr>
              <a:t>contradict</a:t>
            </a:r>
            <a:r>
              <a:rPr lang="en-US" sz="3000" b="1">
                <a:solidFill>
                  <a:srgbClr val="FF0000"/>
                </a:solidFill>
                <a:latin typeface="Candara" charset="0"/>
                <a:cs typeface="Candara" charset="0"/>
              </a:rPr>
              <a:t> </a:t>
            </a:r>
            <a:r>
              <a:rPr lang="en-US" sz="3000" b="1">
                <a:latin typeface="Candara" charset="0"/>
                <a:cs typeface="Candara" charset="0"/>
              </a:rPr>
              <a:t>a national law!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343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7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8435" name="Picture 4" descr="C02-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2438400" y="1447800"/>
            <a:ext cx="4648200" cy="411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2590800" y="1447800"/>
            <a:ext cx="3657600" cy="3733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533400" y="5638800"/>
            <a:ext cx="6858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286000" y="1600200"/>
            <a:ext cx="4876800" cy="3886200"/>
          </a:xfrm>
          <a:prstGeom prst="octagon">
            <a:avLst>
              <a:gd name="adj" fmla="val 2928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0" name="Picture 9" descr="03-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25594" r="9140" b="41568"/>
          <a:stretch>
            <a:fillRect/>
          </a:stretch>
        </p:blipFill>
        <p:spPr bwMode="auto">
          <a:xfrm>
            <a:off x="2514600" y="2667000"/>
            <a:ext cx="4495800" cy="1752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1066800" y="304800"/>
            <a:ext cx="7239000" cy="1668463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Times New Roman" charset="0"/>
              <a:buNone/>
            </a:pPr>
            <a:r>
              <a:rPr lang="en-US" sz="3200"/>
              <a:t>The Constitution was a </a:t>
            </a:r>
            <a:r>
              <a:rPr lang="en-US" sz="3200" b="1" u="sng">
                <a:solidFill>
                  <a:srgbClr val="FF0000"/>
                </a:solidFill>
              </a:rPr>
              <a:t>radical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shift from the Articles of Confederation because it gave more </a:t>
            </a:r>
            <a:r>
              <a:rPr lang="en-US" sz="3200" b="1" u="sng">
                <a:solidFill>
                  <a:srgbClr val="FF0000"/>
                </a:solidFill>
              </a:rPr>
              <a:t>power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to the national gov</a:t>
            </a:r>
            <a:r>
              <a:rPr lang="ja-JP" altLang="en-US" sz="3200"/>
              <a:t>’</a:t>
            </a:r>
            <a:r>
              <a:rPr lang="en-US" altLang="ja-JP" sz="3200"/>
              <a:t>t than to the state gov</a:t>
            </a:r>
            <a:r>
              <a:rPr lang="ja-JP" altLang="en-US" sz="3200"/>
              <a:t>’</a:t>
            </a:r>
            <a:r>
              <a:rPr lang="en-US" altLang="ja-JP" sz="3200"/>
              <a:t>ts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592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sz="4400">
                <a:latin typeface="Calibri" charset="0"/>
              </a:rPr>
              <a:t>Article VII: Ratification of the U.S. Constitution</a:t>
            </a:r>
            <a:endParaRPr lang="en-US" sz="4400" b="1" u="sng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460500"/>
            <a:ext cx="43307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2400" y="2133599"/>
            <a:ext cx="4953000" cy="2917275"/>
          </a:xfrm>
          <a:prstGeom prst="wedgeRectCallout">
            <a:avLst>
              <a:gd name="adj1" fmla="val 50708"/>
              <a:gd name="adj2" fmla="val 76704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4500" dirty="0">
                <a:latin typeface="Abadi MT Condensed Extra Bold" charset="0"/>
                <a:cs typeface="Abadi MT Condensed Extra Bold" charset="0"/>
              </a:rPr>
              <a:t>The Constitution required approval of </a:t>
            </a:r>
            <a:r>
              <a:rPr lang="en-US" sz="4500" u="sng" dirty="0">
                <a:solidFill>
                  <a:srgbClr val="FF0000"/>
                </a:solidFill>
                <a:latin typeface="Abadi MT Condensed Extra Bold" charset="0"/>
                <a:cs typeface="Abadi MT Condensed Extra Bold" charset="0"/>
              </a:rPr>
              <a:t>9 of 13 </a:t>
            </a:r>
            <a:r>
              <a:rPr lang="en-US" sz="4500" dirty="0">
                <a:latin typeface="Abadi MT Condensed Extra Bold" charset="0"/>
                <a:cs typeface="Abadi MT Condensed Extra Bold" charset="0"/>
              </a:rPr>
              <a:t>states to be adopted</a:t>
            </a:r>
          </a:p>
        </p:txBody>
      </p:sp>
    </p:spTree>
    <p:extLst>
      <p:ext uri="{BB962C8B-B14F-4D97-AF65-F5344CB8AC3E}">
        <p14:creationId xmlns:p14="http://schemas.microsoft.com/office/powerpoint/2010/main" val="8660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FF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Key Ideas of the Constitution 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1878" r="5438" b="15627"/>
          <a:stretch>
            <a:fillRect/>
          </a:stretch>
        </p:blipFill>
        <p:spPr bwMode="auto">
          <a:xfrm>
            <a:off x="0" y="990600"/>
            <a:ext cx="9147175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34004" r="63852" b="40144"/>
          <a:stretch>
            <a:fillRect/>
          </a:stretch>
        </p:blipFill>
        <p:spPr bwMode="auto">
          <a:xfrm>
            <a:off x="0" y="1438275"/>
            <a:ext cx="54864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53430" r="73465" b="35880"/>
          <a:stretch>
            <a:fillRect/>
          </a:stretch>
        </p:blipFill>
        <p:spPr bwMode="auto">
          <a:xfrm>
            <a:off x="76200" y="3919538"/>
            <a:ext cx="35814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5" name="AutoShape 7"/>
          <p:cNvSpPr>
            <a:spLocks noChangeArrowheads="1"/>
          </p:cNvSpPr>
          <p:nvPr/>
        </p:nvSpPr>
        <p:spPr bwMode="auto">
          <a:xfrm>
            <a:off x="4343400" y="457200"/>
            <a:ext cx="4495800" cy="1524000"/>
          </a:xfrm>
          <a:prstGeom prst="wedgeRectCallout">
            <a:avLst>
              <a:gd name="adj1" fmla="val -72528"/>
              <a:gd name="adj2" fmla="val 116667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5000"/>
              </a:spcBef>
              <a:buFont typeface="Wingdings" charset="0"/>
              <a:buNone/>
            </a:pPr>
            <a:r>
              <a:rPr lang="en-US" sz="3200" i="1" dirty="0"/>
              <a:t>Popular Sovereignty</a:t>
            </a:r>
            <a:r>
              <a:rPr lang="en-US" sz="3200" dirty="0"/>
              <a:t>: the people have power by </a:t>
            </a:r>
            <a:r>
              <a:rPr lang="en-US" sz="3200" b="1" u="sng" dirty="0">
                <a:solidFill>
                  <a:srgbClr val="FF0000"/>
                </a:solidFill>
              </a:rPr>
              <a:t>voting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for leaders</a:t>
            </a:r>
          </a:p>
        </p:txBody>
      </p:sp>
      <p:sp>
        <p:nvSpPr>
          <p:cNvPr id="324616" name="AutoShape 8"/>
          <p:cNvSpPr>
            <a:spLocks noChangeArrowheads="1"/>
          </p:cNvSpPr>
          <p:nvPr/>
        </p:nvSpPr>
        <p:spPr bwMode="auto">
          <a:xfrm>
            <a:off x="3886200" y="2133600"/>
            <a:ext cx="5029200" cy="2209800"/>
          </a:xfrm>
          <a:prstGeom prst="wedgeRectCallout">
            <a:avLst>
              <a:gd name="adj1" fmla="val -56708"/>
              <a:gd name="adj2" fmla="val 84324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5000"/>
              </a:spcBef>
              <a:buFont typeface="Wingdings" charset="0"/>
              <a:buNone/>
            </a:pPr>
            <a:r>
              <a:rPr lang="en-US" sz="3200" i="1" dirty="0"/>
              <a:t>Limited </a:t>
            </a:r>
            <a:r>
              <a:rPr lang="en-US" sz="3200" i="1" dirty="0" err="1"/>
              <a:t>gov</a:t>
            </a:r>
            <a:r>
              <a:rPr lang="ja-JP" altLang="en-US" sz="3200" i="1" dirty="0"/>
              <a:t>’</a:t>
            </a:r>
            <a:r>
              <a:rPr lang="en-US" altLang="ja-JP" sz="3200" i="1" dirty="0"/>
              <a:t>t</a:t>
            </a:r>
            <a:r>
              <a:rPr lang="en-US" altLang="ja-JP" sz="3200" dirty="0"/>
              <a:t>: </a:t>
            </a:r>
            <a:br>
              <a:rPr lang="en-US" altLang="ja-JP" sz="3200" dirty="0"/>
            </a:br>
            <a:r>
              <a:rPr lang="en-US" altLang="ja-JP" sz="3200" dirty="0"/>
              <a:t>even though the national </a:t>
            </a:r>
            <a:r>
              <a:rPr lang="en-US" altLang="ja-JP" sz="3200" dirty="0" err="1"/>
              <a:t>gov</a:t>
            </a:r>
            <a:r>
              <a:rPr lang="ja-JP" altLang="en-US" sz="3200" dirty="0"/>
              <a:t>’</a:t>
            </a:r>
            <a:r>
              <a:rPr lang="en-US" altLang="ja-JP" sz="3200" dirty="0"/>
              <a:t>t was </a:t>
            </a:r>
            <a:r>
              <a:rPr lang="en-US" altLang="ja-JP" sz="3200" b="1" u="sng" dirty="0">
                <a:solidFill>
                  <a:srgbClr val="FF0000"/>
                </a:solidFill>
              </a:rPr>
              <a:t>stronger</a:t>
            </a:r>
            <a:r>
              <a:rPr lang="en-US" altLang="ja-JP" sz="3200" dirty="0"/>
              <a:t>, citizens</a:t>
            </a:r>
            <a:r>
              <a:rPr lang="ja-JP" altLang="en-US" sz="3200" dirty="0"/>
              <a:t>’</a:t>
            </a:r>
            <a:r>
              <a:rPr lang="en-US" altLang="ja-JP" sz="3200" dirty="0"/>
              <a:t> liberty was still </a:t>
            </a:r>
            <a:r>
              <a:rPr lang="en-US" altLang="ja-JP" sz="3200" b="1" u="sng" dirty="0">
                <a:solidFill>
                  <a:srgbClr val="FF0000"/>
                </a:solidFill>
              </a:rPr>
              <a:t>protected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24617" name="AutoShape 9"/>
          <p:cNvSpPr>
            <a:spLocks noChangeArrowheads="1"/>
          </p:cNvSpPr>
          <p:nvPr/>
        </p:nvSpPr>
        <p:spPr bwMode="auto">
          <a:xfrm>
            <a:off x="4038600" y="4648200"/>
            <a:ext cx="5105400" cy="1600200"/>
          </a:xfrm>
          <a:prstGeom prst="wedgeRectCallout">
            <a:avLst>
              <a:gd name="adj1" fmla="val -83292"/>
              <a:gd name="adj2" fmla="val -80347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15000"/>
              </a:spcBef>
            </a:pPr>
            <a:r>
              <a:rPr lang="en-US" sz="3300" i="1"/>
              <a:t>Federalism</a:t>
            </a:r>
            <a:r>
              <a:rPr lang="en-US" sz="3300"/>
              <a:t>: </a:t>
            </a:r>
            <a:br>
              <a:rPr lang="en-US" sz="3300"/>
            </a:br>
            <a:r>
              <a:rPr lang="en-US" sz="3300"/>
              <a:t>the national gov</a:t>
            </a:r>
            <a:r>
              <a:rPr lang="ja-JP" altLang="en-US" sz="3300"/>
              <a:t>’</a:t>
            </a:r>
            <a:r>
              <a:rPr lang="en-US" altLang="ja-JP" sz="3300"/>
              <a:t>t </a:t>
            </a:r>
            <a:r>
              <a:rPr lang="en-US" altLang="ja-JP" sz="3300" b="1" u="sng">
                <a:solidFill>
                  <a:srgbClr val="FF0000"/>
                </a:solidFill>
              </a:rPr>
              <a:t>shares power </a:t>
            </a:r>
            <a:r>
              <a:rPr lang="en-US" altLang="ja-JP" sz="3300"/>
              <a:t>with state gov</a:t>
            </a:r>
            <a:r>
              <a:rPr lang="ja-JP" altLang="en-US" sz="3300"/>
              <a:t>’</a:t>
            </a:r>
            <a:r>
              <a:rPr lang="en-US" altLang="ja-JP" sz="3300"/>
              <a:t>ts  </a:t>
            </a:r>
            <a:endParaRPr lang="en-US" sz="33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28600" y="3175"/>
            <a:ext cx="3962400" cy="1597025"/>
          </a:xfrm>
          <a:prstGeom prst="wedgeRectCallout">
            <a:avLst>
              <a:gd name="adj1" fmla="val 32486"/>
              <a:gd name="adj2" fmla="val 161569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5000"/>
              </a:spcBef>
              <a:buFont typeface="Wingdings" charset="0"/>
              <a:buNone/>
            </a:pPr>
            <a:r>
              <a:rPr lang="en-US" sz="2400" i="1" dirty="0"/>
              <a:t>Separation of Powers</a:t>
            </a:r>
            <a:r>
              <a:rPr lang="en-US" altLang="ja-JP" sz="2400" dirty="0"/>
              <a:t>: </a:t>
            </a:r>
            <a:br>
              <a:rPr lang="en-US" altLang="ja-JP" sz="2400" dirty="0"/>
            </a:br>
            <a:r>
              <a:rPr lang="en-US" altLang="ja-JP" sz="2400" dirty="0"/>
              <a:t>the government will be </a:t>
            </a:r>
            <a:r>
              <a:rPr lang="en-US" altLang="ja-JP" sz="2400" b="1" u="sng" dirty="0">
                <a:solidFill>
                  <a:srgbClr val="FF0000"/>
                </a:solidFill>
              </a:rPr>
              <a:t>divided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into three separate branches.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52400" y="5838330"/>
            <a:ext cx="7772400" cy="1019670"/>
          </a:xfrm>
          <a:prstGeom prst="wedgeRectCallout">
            <a:avLst>
              <a:gd name="adj1" fmla="val -20361"/>
              <a:gd name="adj2" fmla="val -147362"/>
            </a:avLst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5000"/>
              </a:spcBef>
              <a:buFont typeface="Wingdings" charset="0"/>
              <a:buNone/>
              <a:defRPr/>
            </a:pPr>
            <a:r>
              <a:rPr lang="en-US" sz="3000" i="1" dirty="0">
                <a:solidFill>
                  <a:schemeClr val="bg1"/>
                </a:solidFill>
              </a:rPr>
              <a:t>Checks &amp; Balances</a:t>
            </a:r>
            <a:r>
              <a:rPr lang="en-US" altLang="ja-JP" sz="3000" dirty="0">
                <a:solidFill>
                  <a:schemeClr val="bg1"/>
                </a:solidFill>
              </a:rPr>
              <a:t>: </a:t>
            </a:r>
            <a:r>
              <a:rPr lang="en-US" altLang="ja-JP" sz="3000" b="1" u="sng" dirty="0">
                <a:solidFill>
                  <a:srgbClr val="FF0000"/>
                </a:solidFill>
              </a:rPr>
              <a:t>safeguards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en-US" altLang="ja-JP" sz="3000" dirty="0">
                <a:solidFill>
                  <a:schemeClr val="bg1"/>
                </a:solidFill>
              </a:rPr>
              <a:t>exist to prevent one branch from having all power</a:t>
            </a:r>
            <a:endParaRPr lang="en-US" sz="3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8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5" grpId="0" animBg="1"/>
      <p:bldP spid="324615" grpId="1" animBg="1"/>
      <p:bldP spid="324616" grpId="0" animBg="1"/>
      <p:bldP spid="324616" grpId="1" animBg="1"/>
      <p:bldP spid="324617" grpId="0" animBg="1"/>
      <p:bldP spid="324617" grpId="1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1507" name="Picture 4" descr="C02-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283" r="4167" b="5318"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7"/>
          <p:cNvSpPr>
            <a:spLocks noChangeArrowheads="1"/>
          </p:cNvSpPr>
          <p:nvPr/>
        </p:nvSpPr>
        <p:spPr bwMode="auto">
          <a:xfrm>
            <a:off x="2438400" y="1447800"/>
            <a:ext cx="4648200" cy="411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8"/>
          <p:cNvSpPr>
            <a:spLocks noChangeArrowheads="1"/>
          </p:cNvSpPr>
          <p:nvPr/>
        </p:nvSpPr>
        <p:spPr bwMode="auto">
          <a:xfrm>
            <a:off x="2590800" y="1447800"/>
            <a:ext cx="3657600" cy="3733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9"/>
          <p:cNvSpPr>
            <a:spLocks noChangeArrowheads="1"/>
          </p:cNvSpPr>
          <p:nvPr/>
        </p:nvSpPr>
        <p:spPr bwMode="auto">
          <a:xfrm>
            <a:off x="533400" y="5638800"/>
            <a:ext cx="6858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>
            <a:off x="2286000" y="1600200"/>
            <a:ext cx="4876800" cy="3886200"/>
          </a:xfrm>
          <a:prstGeom prst="octagon">
            <a:avLst>
              <a:gd name="adj" fmla="val 2928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2" name="Picture 11" descr="03-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25594" r="9140" b="41568"/>
          <a:stretch>
            <a:fillRect/>
          </a:stretch>
        </p:blipFill>
        <p:spPr bwMode="auto">
          <a:xfrm>
            <a:off x="2514600" y="2667000"/>
            <a:ext cx="4495800" cy="1752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1143000" y="4572000"/>
            <a:ext cx="7162800" cy="1449388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sz="3600">
                <a:latin typeface="Times New Roman" charset="0"/>
              </a:rPr>
              <a:t>The </a:t>
            </a:r>
            <a:r>
              <a:rPr lang="en-US" sz="3600" i="1" u="sng">
                <a:latin typeface="Times New Roman" charset="0"/>
              </a:rPr>
              <a:t>supremacy clause</a:t>
            </a:r>
            <a:r>
              <a:rPr lang="en-US" sz="3600">
                <a:latin typeface="Times New Roman" charset="0"/>
              </a:rPr>
              <a:t> establishes the Constitution (not the states) as the "the supreme law of the land" </a:t>
            </a: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1143000" y="1219200"/>
            <a:ext cx="6781800" cy="10096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cs typeface="+mn-cs"/>
              </a:rPr>
              <a:t>Federalism</a:t>
            </a:r>
            <a:r>
              <a:rPr lang="en-US" sz="3600" dirty="0" smtClean="0">
                <a:latin typeface="Times New Roman" charset="0"/>
                <a:cs typeface="+mn-cs"/>
              </a:rPr>
              <a:t>—state </a:t>
            </a:r>
            <a:r>
              <a:rPr lang="en-US" sz="3600" dirty="0" err="1" smtClean="0">
                <a:latin typeface="Times New Roman" charset="0"/>
                <a:cs typeface="+mn-cs"/>
              </a:rPr>
              <a:t>gov</a:t>
            </a:r>
            <a:r>
              <a:rPr lang="ja-JP" altLang="en-US" sz="3600" dirty="0" smtClean="0">
                <a:latin typeface="Times New Roman" charset="0"/>
                <a:cs typeface="+mn-cs"/>
              </a:rPr>
              <a:t>’</a:t>
            </a:r>
            <a:r>
              <a:rPr lang="en-US" sz="3600" dirty="0" err="1" smtClean="0">
                <a:latin typeface="Times New Roman" charset="0"/>
                <a:cs typeface="+mn-cs"/>
              </a:rPr>
              <a:t>ts</a:t>
            </a:r>
            <a:r>
              <a:rPr lang="en-US" sz="3600" dirty="0" smtClean="0">
                <a:latin typeface="Times New Roman" charset="0"/>
                <a:cs typeface="+mn-cs"/>
              </a:rPr>
              <a:t> &amp;         the national </a:t>
            </a:r>
            <a:r>
              <a:rPr lang="en-US" sz="3600" dirty="0" err="1" smtClean="0">
                <a:latin typeface="Times New Roman" charset="0"/>
                <a:cs typeface="+mn-cs"/>
              </a:rPr>
              <a:t>gov</a:t>
            </a:r>
            <a:r>
              <a:rPr lang="ja-JP" altLang="en-US" sz="3600" dirty="0" smtClean="0">
                <a:latin typeface="Times New Roman" charset="0"/>
                <a:cs typeface="+mn-cs"/>
              </a:rPr>
              <a:t>’</a:t>
            </a:r>
            <a:r>
              <a:rPr lang="en-US" sz="3600" dirty="0" smtClean="0">
                <a:latin typeface="Times New Roman" charset="0"/>
                <a:cs typeface="+mn-cs"/>
              </a:rPr>
              <a:t>t both have power</a:t>
            </a:r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>
            <a:off x="457200" y="6172200"/>
            <a:ext cx="8458200" cy="569913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0"/>
              <a:buChar char="n"/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sz="3600">
                <a:latin typeface="Times New Roman" charset="0"/>
              </a:rPr>
              <a:t>A state law cannot contradict a national law</a:t>
            </a:r>
          </a:p>
        </p:txBody>
      </p:sp>
    </p:spTree>
    <p:extLst>
      <p:ext uri="{BB962C8B-B14F-4D97-AF65-F5344CB8AC3E}">
        <p14:creationId xmlns:p14="http://schemas.microsoft.com/office/powerpoint/2010/main" val="2249791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7" grpId="0" animBg="1"/>
      <p:bldP spid="231438" grpId="0" animBg="1"/>
      <p:bldP spid="2314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FF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Key Ideas of the Constitution 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1878" r="5438" b="15627"/>
          <a:stretch>
            <a:fillRect/>
          </a:stretch>
        </p:blipFill>
        <p:spPr bwMode="auto">
          <a:xfrm>
            <a:off x="0" y="990600"/>
            <a:ext cx="9147175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34004" r="63852" b="40144"/>
          <a:stretch>
            <a:fillRect/>
          </a:stretch>
        </p:blipFill>
        <p:spPr bwMode="auto">
          <a:xfrm>
            <a:off x="0" y="1438275"/>
            <a:ext cx="54864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53430" r="73465" b="35880"/>
          <a:stretch>
            <a:fillRect/>
          </a:stretch>
        </p:blipFill>
        <p:spPr bwMode="auto">
          <a:xfrm>
            <a:off x="76200" y="3919538"/>
            <a:ext cx="35814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82" name="AutoShape 10"/>
          <p:cNvSpPr>
            <a:spLocks noChangeArrowheads="1"/>
          </p:cNvSpPr>
          <p:nvPr/>
        </p:nvSpPr>
        <p:spPr bwMode="auto">
          <a:xfrm>
            <a:off x="4191000" y="457200"/>
            <a:ext cx="4648200" cy="1524000"/>
          </a:xfrm>
          <a:prstGeom prst="wedgeRectCallout">
            <a:avLst>
              <a:gd name="adj1" fmla="val -65301"/>
              <a:gd name="adj2" fmla="val 153333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None/>
            </a:pPr>
            <a:r>
              <a:rPr lang="en-US" sz="3600" i="1" dirty="0"/>
              <a:t>Separation of powers</a:t>
            </a:r>
            <a:r>
              <a:rPr lang="en-US" sz="3600" dirty="0"/>
              <a:t>: three branches with defined powers</a:t>
            </a:r>
          </a:p>
        </p:txBody>
      </p:sp>
    </p:spTree>
    <p:extLst>
      <p:ext uri="{BB962C8B-B14F-4D97-AF65-F5344CB8AC3E}">
        <p14:creationId xmlns:p14="http://schemas.microsoft.com/office/powerpoint/2010/main" val="857694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FF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Separation of Powers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7175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9" name="Picture 5" descr="03-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25594" r="9140" b="12187"/>
          <a:stretch>
            <a:fillRect/>
          </a:stretch>
        </p:blipFill>
        <p:spPr bwMode="auto">
          <a:xfrm>
            <a:off x="0" y="987425"/>
            <a:ext cx="9148763" cy="587057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85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Article 1: </a:t>
            </a:r>
            <a:r>
              <a:rPr lang="en-US" b="1" u="sng">
                <a:solidFill>
                  <a:srgbClr val="FF0000"/>
                </a:solidFill>
                <a:latin typeface="Calibri" charset="0"/>
              </a:rPr>
              <a:t>Legislative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Branch</a:t>
            </a:r>
          </a:p>
        </p:txBody>
      </p:sp>
      <p:pic>
        <p:nvPicPr>
          <p:cNvPr id="26626" name="Picture 2"/>
          <p:cNvPicPr>
            <a:picLocks noGrp="1" noChangeArrowheads="1"/>
          </p:cNvPicPr>
          <p:nvPr>
            <p:ph type="body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5"/>
          <a:stretch>
            <a:fillRect/>
          </a:stretch>
        </p:blipFill>
        <p:spPr>
          <a:xfrm>
            <a:off x="0" y="1295400"/>
            <a:ext cx="4495800" cy="5181600"/>
          </a:xfrm>
        </p:spPr>
      </p:pic>
      <p:sp>
        <p:nvSpPr>
          <p:cNvPr id="26627" name="Shape 819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43000"/>
            <a:ext cx="4038600" cy="5492750"/>
          </a:xfrm>
        </p:spPr>
        <p:txBody>
          <a:bodyPr/>
          <a:lstStyle/>
          <a:p>
            <a:pPr marL="547688" indent="-411163" eaLnBrk="1" hangingPunct="1">
              <a:buFont typeface="Wingdings" charset="0"/>
              <a:buNone/>
            </a:pPr>
            <a:endParaRPr lang="en-US">
              <a:latin typeface="Wingdings" charset="0"/>
            </a:endParaRPr>
          </a:p>
          <a:p>
            <a:pPr marL="547688" indent="-411163" eaLnBrk="1" hangingPunct="1"/>
            <a:endParaRPr lang="en-US">
              <a:latin typeface="Wingdings" charset="0"/>
            </a:endParaRPr>
          </a:p>
        </p:txBody>
      </p:sp>
      <p:pic>
        <p:nvPicPr>
          <p:cNvPr id="26628" name="Rectangle 82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267200" cy="3319463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9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95400"/>
            <a:ext cx="4800600" cy="5410200"/>
          </a:xfrm>
        </p:spPr>
      </p:pic>
      <p:sp>
        <p:nvSpPr>
          <p:cNvPr id="2211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House of </a:t>
            </a:r>
            <a:r>
              <a:rPr lang="en-US" sz="3600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Representatives</a:t>
            </a:r>
          </a:p>
        </p:txBody>
      </p:sp>
      <p:sp>
        <p:nvSpPr>
          <p:cNvPr id="221188" name="Rectangle 4"/>
          <p:cNvSpPr>
            <a:spLocks/>
          </p:cNvSpPr>
          <p:nvPr/>
        </p:nvSpPr>
        <p:spPr bwMode="auto">
          <a:xfrm>
            <a:off x="228600" y="304800"/>
            <a:ext cx="4267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3600" u="sng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Senate</a:t>
            </a:r>
          </a:p>
        </p:txBody>
      </p:sp>
      <p:pic>
        <p:nvPicPr>
          <p:cNvPr id="28676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"/>
          <a:stretch>
            <a:fillRect/>
          </a:stretch>
        </p:blipFill>
        <p:spPr bwMode="auto">
          <a:xfrm>
            <a:off x="-609600" y="1093837"/>
            <a:ext cx="4648200" cy="49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986" y="5628382"/>
            <a:ext cx="369201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Senators must be at least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30 yrs. old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4955" y="5765448"/>
            <a:ext cx="4159045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Representatives must be at least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25 yrs. old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4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FF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Key Ideas of the Constitution 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1878" r="5438" b="15627"/>
          <a:stretch>
            <a:fillRect/>
          </a:stretch>
        </p:blipFill>
        <p:spPr bwMode="auto">
          <a:xfrm>
            <a:off x="0" y="990600"/>
            <a:ext cx="9147175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7" name="AutoShape 5"/>
          <p:cNvSpPr>
            <a:spLocks noChangeArrowheads="1"/>
          </p:cNvSpPr>
          <p:nvPr/>
        </p:nvSpPr>
        <p:spPr bwMode="auto">
          <a:xfrm>
            <a:off x="0" y="152400"/>
            <a:ext cx="5867400" cy="990600"/>
          </a:xfrm>
          <a:prstGeom prst="wedgeRectCallout">
            <a:avLst>
              <a:gd name="adj1" fmla="val 59227"/>
              <a:gd name="adj2" fmla="val 56250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3600">
                <a:latin typeface="Times New Roman" charset="0"/>
              </a:rPr>
              <a:t>Only Congress can make </a:t>
            </a:r>
            <a:r>
              <a:rPr lang="en-US" sz="3600" b="1" u="sng">
                <a:solidFill>
                  <a:srgbClr val="FF0000"/>
                </a:solidFill>
                <a:latin typeface="Times New Roman" charset="0"/>
              </a:rPr>
              <a:t>laws</a:t>
            </a:r>
            <a:r>
              <a:rPr lang="en-US" sz="3600">
                <a:latin typeface="Times New Roman" charset="0"/>
              </a:rPr>
              <a:t>, declare </a:t>
            </a:r>
            <a:r>
              <a:rPr lang="en-US" sz="3600" b="1" u="sng">
                <a:solidFill>
                  <a:srgbClr val="FF0000"/>
                </a:solidFill>
                <a:latin typeface="Times New Roman" charset="0"/>
              </a:rPr>
              <a:t>war</a:t>
            </a:r>
            <a:r>
              <a:rPr lang="en-US" sz="3600">
                <a:latin typeface="Times New Roman" charset="0"/>
              </a:rPr>
              <a:t>, create </a:t>
            </a:r>
            <a:r>
              <a:rPr lang="en-US" sz="3600" b="1" u="sng">
                <a:solidFill>
                  <a:srgbClr val="FF0000"/>
                </a:solidFill>
                <a:latin typeface="Times New Roman" charset="0"/>
              </a:rPr>
              <a:t>taxes</a:t>
            </a: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81000" y="1219200"/>
            <a:ext cx="5105400" cy="1905000"/>
          </a:xfrm>
          <a:prstGeom prst="wedgeRectCallout">
            <a:avLst>
              <a:gd name="adj1" fmla="val 70458"/>
              <a:gd name="adj2" fmla="val -24333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3600">
                <a:latin typeface="Times New Roman" charset="0"/>
              </a:rPr>
              <a:t>The </a:t>
            </a:r>
            <a:r>
              <a:rPr lang="ja-JP" altLang="en-US" sz="3600">
                <a:latin typeface="Times New Roman" charset="0"/>
              </a:rPr>
              <a:t>“</a:t>
            </a:r>
            <a:r>
              <a:rPr lang="en-US" altLang="ja-JP" sz="3600" b="1" u="sng">
                <a:solidFill>
                  <a:srgbClr val="FF0000"/>
                </a:solidFill>
                <a:latin typeface="Times New Roman" charset="0"/>
              </a:rPr>
              <a:t>elastic clause</a:t>
            </a:r>
            <a:r>
              <a:rPr lang="ja-JP" altLang="en-US" sz="3600">
                <a:latin typeface="Times New Roman" charset="0"/>
              </a:rPr>
              <a:t>”</a:t>
            </a:r>
            <a:r>
              <a:rPr lang="en-US" altLang="ja-JP" sz="3600">
                <a:latin typeface="Times New Roman" charset="0"/>
              </a:rPr>
              <a:t> gives Congress implied powers to make all </a:t>
            </a:r>
            <a:r>
              <a:rPr lang="en-US" altLang="ja-JP" sz="3600" b="1" u="sng">
                <a:solidFill>
                  <a:srgbClr val="FF0000"/>
                </a:solidFill>
                <a:latin typeface="Times New Roman" charset="0"/>
              </a:rPr>
              <a:t>laws </a:t>
            </a:r>
            <a:r>
              <a:rPr lang="en-US" altLang="ja-JP" sz="3600">
                <a:latin typeface="Times New Roman" charset="0"/>
              </a:rPr>
              <a:t>seen as </a:t>
            </a:r>
            <a:r>
              <a:rPr lang="ja-JP" altLang="en-US" sz="3600">
                <a:latin typeface="Times New Roman" charset="0"/>
              </a:rPr>
              <a:t>“</a:t>
            </a:r>
            <a:r>
              <a:rPr lang="en-US" altLang="ja-JP" sz="3600">
                <a:latin typeface="Times New Roman" charset="0"/>
              </a:rPr>
              <a:t>necessary &amp; proper</a:t>
            </a:r>
            <a:r>
              <a:rPr lang="ja-JP" altLang="en-US" sz="3600">
                <a:latin typeface="Times New Roman" charset="0"/>
              </a:rPr>
              <a:t>”</a:t>
            </a:r>
            <a:r>
              <a:rPr lang="en-US" altLang="ja-JP" sz="3600">
                <a:latin typeface="Times New Roman" charset="0"/>
              </a:rPr>
              <a:t> </a:t>
            </a:r>
            <a:endParaRPr lang="en-US" sz="3600">
              <a:latin typeface="Times New Roman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85800" y="4876800"/>
            <a:ext cx="4343400" cy="1676400"/>
          </a:xfrm>
          <a:prstGeom prst="wedgeRectCallout">
            <a:avLst>
              <a:gd name="adj1" fmla="val 101412"/>
              <a:gd name="adj2" fmla="val -191116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3000">
                <a:latin typeface="Times New Roman" charset="0"/>
              </a:rPr>
              <a:t>Either side can start the process to make a </a:t>
            </a:r>
            <a:r>
              <a:rPr lang="en-US" sz="3000" b="1" u="sng">
                <a:solidFill>
                  <a:srgbClr val="FF0000"/>
                </a:solidFill>
                <a:latin typeface="Times New Roman" charset="0"/>
              </a:rPr>
              <a:t>law</a:t>
            </a:r>
            <a:r>
              <a:rPr lang="en-US" sz="3000">
                <a:latin typeface="Times New Roman" charset="0"/>
              </a:rPr>
              <a:t>, but if it involves taxes it must start in the </a:t>
            </a:r>
            <a:r>
              <a:rPr lang="en-US" sz="3000" b="1" u="sng">
                <a:solidFill>
                  <a:srgbClr val="FF0000"/>
                </a:solidFill>
                <a:latin typeface="Times New Roman" charset="0"/>
              </a:rPr>
              <a:t>House</a:t>
            </a:r>
            <a:r>
              <a:rPr lang="en-US" sz="3000">
                <a:latin typeface="Times New Roman" charset="0"/>
              </a:rPr>
              <a:t>.</a:t>
            </a:r>
          </a:p>
        </p:txBody>
      </p:sp>
      <p:sp>
        <p:nvSpPr>
          <p:cNvPr id="233479" name="AutoShape 7"/>
          <p:cNvSpPr>
            <a:spLocks noChangeArrowheads="1"/>
          </p:cNvSpPr>
          <p:nvPr/>
        </p:nvSpPr>
        <p:spPr bwMode="auto">
          <a:xfrm>
            <a:off x="685800" y="3200400"/>
            <a:ext cx="4343400" cy="1447800"/>
          </a:xfrm>
          <a:prstGeom prst="wedgeRectCallout">
            <a:avLst>
              <a:gd name="adj1" fmla="val 76866"/>
              <a:gd name="adj2" fmla="val -76315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3600">
                <a:latin typeface="Times New Roman" charset="0"/>
              </a:rPr>
              <a:t>The Senate ratifies </a:t>
            </a:r>
            <a:r>
              <a:rPr lang="en-US" sz="3600" b="1" u="sng">
                <a:solidFill>
                  <a:srgbClr val="FF0000"/>
                </a:solidFill>
                <a:latin typeface="Times New Roman" charset="0"/>
              </a:rPr>
              <a:t>treaties</a:t>
            </a:r>
            <a:r>
              <a:rPr lang="en-US" sz="360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3600">
                <a:latin typeface="Times New Roman" charset="0"/>
              </a:rPr>
              <a:t>&amp; confirms </a:t>
            </a:r>
            <a:r>
              <a:rPr lang="en-US" sz="3600" b="1" u="sng">
                <a:solidFill>
                  <a:srgbClr val="FF0000"/>
                </a:solidFill>
                <a:latin typeface="Times New Roman" charset="0"/>
              </a:rPr>
              <a:t>judges</a:t>
            </a:r>
          </a:p>
        </p:txBody>
      </p:sp>
    </p:spTree>
    <p:extLst>
      <p:ext uri="{BB962C8B-B14F-4D97-AF65-F5344CB8AC3E}">
        <p14:creationId xmlns:p14="http://schemas.microsoft.com/office/powerpoint/2010/main" val="2794236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nimBg="1"/>
      <p:bldP spid="233478" grpId="0" animBg="1"/>
      <p:bldP spid="8" grpId="0" animBg="1"/>
      <p:bldP spid="2334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639</Words>
  <Application>Microsoft Office PowerPoint</Application>
  <PresentationFormat>On-screen Show (4:3)</PresentationFormat>
  <Paragraphs>60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Key Ideas of the Constitution  </vt:lpstr>
      <vt:lpstr>PowerPoint Presentation</vt:lpstr>
      <vt:lpstr>Key Ideas of the Constitution  </vt:lpstr>
      <vt:lpstr>Separation of Powers</vt:lpstr>
      <vt:lpstr>Article 1: Legislative Branch</vt:lpstr>
      <vt:lpstr>PowerPoint Presentation</vt:lpstr>
      <vt:lpstr>Key Ideas of the Constitution  </vt:lpstr>
      <vt:lpstr>PowerPoint Presentation</vt:lpstr>
      <vt:lpstr>Article II: Executive Branch</vt:lpstr>
      <vt:lpstr>Key Ideas of the Constitution  </vt:lpstr>
      <vt:lpstr>Article III: Judicial Branch</vt:lpstr>
      <vt:lpstr>Key Ideas of the Constitution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g</dc:creator>
  <cp:lastModifiedBy>Tricia</cp:lastModifiedBy>
  <cp:revision>5</cp:revision>
  <dcterms:created xsi:type="dcterms:W3CDTF">2014-09-13T00:38:39Z</dcterms:created>
  <dcterms:modified xsi:type="dcterms:W3CDTF">2015-10-05T03:27:49Z</dcterms:modified>
</cp:coreProperties>
</file>