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2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300" r:id="rId26"/>
    <p:sldId id="30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BFBAB-085C-C04B-B2A9-AAA82C1AC8B1}" type="datetimeFigureOut">
              <a:rPr lang="en-US" smtClean="0"/>
              <a:pPr/>
              <a:t>10/1/2015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6686B-2ED2-B749-B05B-E5B80EE423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57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/>
          <a:p>
            <a:pPr algn="r" eaLnBrk="0" hangingPunct="0"/>
            <a:r>
              <a:rPr lang="en-US" sz="1000" i="1"/>
              <a:t>12</a:t>
            </a: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Rectangle 6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  <p:sp>
        <p:nvSpPr>
          <p:cNvPr id="34822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/>
          <a:p>
            <a:pPr algn="r" eaLnBrk="0" hangingPunct="0"/>
            <a:r>
              <a:rPr lang="en-US" sz="1000" i="1"/>
              <a:t>13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Rectangle 6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  <p:sp>
        <p:nvSpPr>
          <p:cNvPr id="38918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/>
          <a:p>
            <a:pPr algn="r" eaLnBrk="0" hangingPunct="0"/>
            <a:r>
              <a:rPr lang="en-US" sz="1000" i="1"/>
              <a:t>13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Rectangle 6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  <p:sp>
        <p:nvSpPr>
          <p:cNvPr id="41990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/>
          <a:p>
            <a:pPr algn="r" eaLnBrk="0" hangingPunct="0"/>
            <a:r>
              <a:rPr lang="en-US" sz="1000" i="1"/>
              <a:t>19</a:t>
            </a: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6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  <p:sp>
        <p:nvSpPr>
          <p:cNvPr id="51206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/>
          <a:p>
            <a:pPr algn="r" eaLnBrk="0" hangingPunct="0"/>
            <a:r>
              <a:rPr lang="en-US" sz="1000" i="1"/>
              <a:t>21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3" name="Rectangle 6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  <p:sp>
        <p:nvSpPr>
          <p:cNvPr id="53254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/>
          <a:p>
            <a:pPr algn="r" eaLnBrk="0" hangingPunct="0"/>
            <a:r>
              <a:rPr lang="en-US" sz="1000" i="1"/>
              <a:t>21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  <p:sp>
        <p:nvSpPr>
          <p:cNvPr id="55302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D076-FE76-894B-8903-078CFA8DC1C7}" type="datetimeFigureOut">
              <a:rPr lang="en-US" smtClean="0"/>
              <a:pPr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AC67-5145-FC42-BE2C-CC7A8EBF1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D076-FE76-894B-8903-078CFA8DC1C7}" type="datetimeFigureOut">
              <a:rPr lang="en-US" smtClean="0"/>
              <a:pPr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AC67-5145-FC42-BE2C-CC7A8EBF1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5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D076-FE76-894B-8903-078CFA8DC1C7}" type="datetimeFigureOut">
              <a:rPr lang="en-US" smtClean="0"/>
              <a:pPr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AC67-5145-FC42-BE2C-CC7A8EBF1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88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D076-FE76-894B-8903-078CFA8DC1C7}" type="datetimeFigureOut">
              <a:rPr lang="en-US" smtClean="0"/>
              <a:pPr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AC67-5145-FC42-BE2C-CC7A8EBF1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1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D076-FE76-894B-8903-078CFA8DC1C7}" type="datetimeFigureOut">
              <a:rPr lang="en-US" smtClean="0"/>
              <a:pPr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AC67-5145-FC42-BE2C-CC7A8EBF1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7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D076-FE76-894B-8903-078CFA8DC1C7}" type="datetimeFigureOut">
              <a:rPr lang="en-US" smtClean="0"/>
              <a:pPr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AC67-5145-FC42-BE2C-CC7A8EBF1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77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D076-FE76-894B-8903-078CFA8DC1C7}" type="datetimeFigureOut">
              <a:rPr lang="en-US" smtClean="0"/>
              <a:pPr/>
              <a:t>10/1/2015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AC67-5145-FC42-BE2C-CC7A8EBF1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1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D076-FE76-894B-8903-078CFA8DC1C7}" type="datetimeFigureOut">
              <a:rPr lang="en-US" smtClean="0"/>
              <a:pPr/>
              <a:t>10/1/2015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AC67-5145-FC42-BE2C-CC7A8EBF1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0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D076-FE76-894B-8903-078CFA8DC1C7}" type="datetimeFigureOut">
              <a:rPr lang="en-US" smtClean="0"/>
              <a:pPr/>
              <a:t>10/1/2015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AC67-5145-FC42-BE2C-CC7A8EBF1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01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D076-FE76-894B-8903-078CFA8DC1C7}" type="datetimeFigureOut">
              <a:rPr lang="en-US" smtClean="0"/>
              <a:pPr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AC67-5145-FC42-BE2C-CC7A8EBF1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75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D076-FE76-894B-8903-078CFA8DC1C7}" type="datetimeFigureOut">
              <a:rPr lang="en-US" smtClean="0"/>
              <a:pPr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AC67-5145-FC42-BE2C-CC7A8EBF1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39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ED076-FE76-894B-8903-078CFA8DC1C7}" type="datetimeFigureOut">
              <a:rPr lang="en-US" smtClean="0"/>
              <a:pPr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2AC67-5145-FC42-BE2C-CC7A8EBF1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1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8153400" cy="6858000"/>
          </a:xfrm>
        </p:spPr>
        <p:txBody>
          <a:bodyPr/>
          <a:lstStyle/>
          <a:p>
            <a:pPr algn="ctr"/>
            <a:r>
              <a:rPr lang="en-US" sz="6600">
                <a:latin typeface="Times New Roman" charset="0"/>
                <a:ea typeface="MS PGothic" charset="0"/>
              </a:rPr>
              <a:t>I.  </a:t>
            </a:r>
            <a:r>
              <a:rPr lang="en-US" sz="6600" b="1">
                <a:latin typeface="Times New Roman" charset="0"/>
                <a:ea typeface="MS PGothic" charset="0"/>
              </a:rPr>
              <a:t>The Articles of Confederation:  The First Plan of Government of the United States</a:t>
            </a:r>
            <a:endParaRPr lang="en-US" sz="6600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10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90600" y="0"/>
            <a:ext cx="815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en-US" sz="6600" kern="0" dirty="0" smtClean="0"/>
              <a:t>IV.  </a:t>
            </a:r>
            <a:r>
              <a:rPr lang="en-US" altLang="en-US" sz="6600" b="1" kern="0" dirty="0" smtClean="0"/>
              <a:t>The Articles of Confederation:  The Final Straw</a:t>
            </a:r>
            <a:endParaRPr lang="en-US" altLang="en-US" sz="6600" kern="0" dirty="0" smtClean="0"/>
          </a:p>
        </p:txBody>
      </p:sp>
    </p:spTree>
    <p:extLst>
      <p:ext uri="{BB962C8B-B14F-4D97-AF65-F5344CB8AC3E}">
        <p14:creationId xmlns:p14="http://schemas.microsoft.com/office/powerpoint/2010/main" val="20447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6" descr="map-Shays Rebellion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5376" r="5280" b="9344"/>
          <a:stretch>
            <a:fillRect/>
          </a:stretch>
        </p:blipFill>
        <p:spPr bwMode="auto">
          <a:xfrm>
            <a:off x="0" y="1219200"/>
            <a:ext cx="4278313" cy="50260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7" descr="Shays Rebellion-1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04800"/>
            <a:ext cx="4652963" cy="6248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 Box 10"/>
          <p:cNvSpPr txBox="1">
            <a:spLocks noChangeArrowheads="1"/>
          </p:cNvSpPr>
          <p:nvPr/>
        </p:nvSpPr>
        <p:spPr bwMode="auto">
          <a:xfrm>
            <a:off x="4313238" y="-76200"/>
            <a:ext cx="4865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charset="0"/>
              <a:buNone/>
            </a:pPr>
            <a:r>
              <a:rPr lang="en-US" sz="3600" b="1" u="sng">
                <a:solidFill>
                  <a:srgbClr val="FF0000"/>
                </a:solidFill>
              </a:rPr>
              <a:t>Shay’s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b="1" u="sng">
                <a:solidFill>
                  <a:srgbClr val="FF0000"/>
                </a:solidFill>
              </a:rPr>
              <a:t>Rebellion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>
                <a:solidFill>
                  <a:schemeClr val="tx2"/>
                </a:solidFill>
              </a:rPr>
              <a:t>in Western Massachusetts</a:t>
            </a:r>
          </a:p>
        </p:txBody>
      </p:sp>
      <p:pic>
        <p:nvPicPr>
          <p:cNvPr id="193547" name="Picture 11" descr="Graphix%5Cshay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4635500" cy="6248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Text Box 12"/>
          <p:cNvSpPr txBox="1">
            <a:spLocks noChangeArrowheads="1"/>
          </p:cNvSpPr>
          <p:nvPr/>
        </p:nvSpPr>
        <p:spPr bwMode="auto">
          <a:xfrm>
            <a:off x="4667250" y="1506538"/>
            <a:ext cx="4543425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900">
                <a:latin typeface="Arial" charset="0"/>
              </a:rPr>
              <a:t>- Daniel Shays served in Rev War and had his farm </a:t>
            </a:r>
            <a:r>
              <a:rPr lang="en-US" sz="2900" b="1" u="sng">
                <a:solidFill>
                  <a:srgbClr val="FF0000"/>
                </a:solidFill>
                <a:latin typeface="Arial" charset="0"/>
              </a:rPr>
              <a:t>seized</a:t>
            </a:r>
            <a:r>
              <a:rPr lang="en-US" sz="29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900">
                <a:latin typeface="Arial" charset="0"/>
              </a:rPr>
              <a:t>because he had not paid his </a:t>
            </a:r>
            <a:r>
              <a:rPr lang="en-US" sz="2900" b="1" u="sng">
                <a:solidFill>
                  <a:srgbClr val="FF0000"/>
                </a:solidFill>
                <a:latin typeface="Arial" charset="0"/>
              </a:rPr>
              <a:t>taxes</a:t>
            </a:r>
            <a:r>
              <a:rPr lang="en-US" sz="2900">
                <a:latin typeface="Arial" charset="0"/>
              </a:rPr>
              <a:t>, but he wasn’t paid by gov’t for his </a:t>
            </a:r>
            <a:r>
              <a:rPr lang="en-US" sz="2900" b="1" u="sng">
                <a:solidFill>
                  <a:srgbClr val="FF0000"/>
                </a:solidFill>
                <a:latin typeface="Arial" charset="0"/>
              </a:rPr>
              <a:t>service  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endParaRPr lang="en-US" sz="29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900">
                <a:latin typeface="Arial" charset="0"/>
              </a:rPr>
              <a:t>-  He led an </a:t>
            </a:r>
            <a:r>
              <a:rPr lang="en-US" sz="2900" b="1" u="sng">
                <a:solidFill>
                  <a:srgbClr val="FF0000"/>
                </a:solidFill>
                <a:latin typeface="Arial" charset="0"/>
              </a:rPr>
              <a:t>uprising</a:t>
            </a:r>
            <a:r>
              <a:rPr lang="en-US" sz="29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900">
                <a:latin typeface="Arial" charset="0"/>
              </a:rPr>
              <a:t>that seized federal arsenal; eventually squashed, but it </a:t>
            </a:r>
            <a:r>
              <a:rPr lang="en-US" sz="2900" b="1" u="sng">
                <a:solidFill>
                  <a:srgbClr val="FF0000"/>
                </a:solidFill>
                <a:latin typeface="Arial" charset="0"/>
              </a:rPr>
              <a:t>showed</a:t>
            </a:r>
            <a:r>
              <a:rPr lang="en-US" sz="29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900">
                <a:latin typeface="Arial" charset="0"/>
              </a:rPr>
              <a:t>the failures of the new gov’t.</a:t>
            </a: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-4763" y="1123950"/>
            <a:ext cx="4791076" cy="1847850"/>
          </a:xfrm>
          <a:prstGeom prst="wedgeRectCallout">
            <a:avLst>
              <a:gd name="adj1" fmla="val 52565"/>
              <a:gd name="adj2" fmla="val 139981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endParaRPr lang="en-US" sz="2800"/>
          </a:p>
          <a:p>
            <a:pPr algn="ctr">
              <a:lnSpc>
                <a:spcPct val="80000"/>
              </a:lnSpc>
            </a:pPr>
            <a:r>
              <a:rPr lang="en-US" sz="2800"/>
              <a:t>Government could not </a:t>
            </a:r>
            <a:r>
              <a:rPr lang="en-US" sz="2800" b="1" u="sng">
                <a:solidFill>
                  <a:srgbClr val="FF0000"/>
                </a:solidFill>
              </a:rPr>
              <a:t>force state</a:t>
            </a:r>
            <a:r>
              <a:rPr lang="en-US" sz="2800"/>
              <a:t>s to pay taxes, therefore it could not pay </a:t>
            </a:r>
            <a:r>
              <a:rPr lang="en-US" sz="2800" b="1" u="sng">
                <a:solidFill>
                  <a:srgbClr val="FF0000"/>
                </a:solidFill>
              </a:rPr>
              <a:t>soldiers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52400" y="3733800"/>
            <a:ext cx="4121150" cy="1447800"/>
          </a:xfrm>
          <a:prstGeom prst="wedgeRectCallout">
            <a:avLst>
              <a:gd name="adj1" fmla="val 67014"/>
              <a:gd name="adj2" fmla="val 32861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/>
              <a:t>Country was not strong enough to </a:t>
            </a:r>
            <a:r>
              <a:rPr lang="en-US" sz="2800" b="1" u="sng">
                <a:solidFill>
                  <a:srgbClr val="FF0000"/>
                </a:solidFill>
              </a:rPr>
              <a:t>prevent </a:t>
            </a:r>
            <a:r>
              <a:rPr lang="en-US" sz="2800"/>
              <a:t>ordinary citizens leading </a:t>
            </a:r>
            <a:r>
              <a:rPr lang="en-US" sz="2800" b="1" u="sng">
                <a:solidFill>
                  <a:srgbClr val="FF0000"/>
                </a:solidFill>
              </a:rPr>
              <a:t>dangerous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/>
              <a:t>rebellion.</a:t>
            </a:r>
            <a:endParaRPr lang="en-US" sz="2800" b="1" u="sng">
              <a:solidFill>
                <a:srgbClr val="FF0000"/>
              </a:solidFill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0" y="5410200"/>
            <a:ext cx="4425950" cy="1252538"/>
          </a:xfrm>
          <a:prstGeom prst="wedgeRectCallout">
            <a:avLst>
              <a:gd name="adj1" fmla="val 67014"/>
              <a:gd name="adj2" fmla="val 32861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/>
              <a:t>This was </a:t>
            </a:r>
            <a:r>
              <a:rPr lang="en-US" sz="2800" i="1"/>
              <a:t>the</a:t>
            </a:r>
            <a:r>
              <a:rPr lang="en-US" sz="2800"/>
              <a:t> </a:t>
            </a:r>
            <a:r>
              <a:rPr lang="en-US" sz="2800" i="1"/>
              <a:t>event </a:t>
            </a:r>
            <a:r>
              <a:rPr lang="en-US" sz="2800"/>
              <a:t>that urged founders to create the </a:t>
            </a:r>
            <a:r>
              <a:rPr lang="en-US" sz="2800" b="1" u="sng">
                <a:solidFill>
                  <a:srgbClr val="FF0000"/>
                </a:solidFill>
              </a:rPr>
              <a:t>Constitutional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/>
              <a:t>Convention</a:t>
            </a:r>
            <a:endParaRPr lang="en-US" sz="2800" b="1" i="1" u="sng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>
                <a:latin typeface="Times New Roman" charset="0"/>
                <a:ea typeface="MS PGothic" charset="0"/>
              </a:rPr>
              <a:t>Conclusions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685800"/>
            <a:ext cx="8305800" cy="6096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MS PGothic" charset="0"/>
              </a:rPr>
              <a:t>The Articles of Confederation accomplished </a:t>
            </a:r>
            <a:r>
              <a:rPr lang="en-US" b="1" u="sng">
                <a:solidFill>
                  <a:srgbClr val="FF0000"/>
                </a:solidFill>
                <a:latin typeface="Arial" charset="0"/>
                <a:ea typeface="MS PGothic" charset="0"/>
              </a:rPr>
              <a:t>exactly</a:t>
            </a:r>
            <a:r>
              <a:rPr lang="en-US">
                <a:solidFill>
                  <a:srgbClr val="FF0000"/>
                </a:solidFill>
                <a:latin typeface="Arial" charset="0"/>
                <a:ea typeface="MS PGothic" charset="0"/>
              </a:rPr>
              <a:t> </a:t>
            </a:r>
            <a:r>
              <a:rPr lang="en-US">
                <a:latin typeface="Arial" charset="0"/>
                <a:ea typeface="MS PGothic" charset="0"/>
              </a:rPr>
              <a:t>what its framers intended:</a:t>
            </a:r>
          </a:p>
          <a:p>
            <a:pPr lvl="1" eaLnBrk="1" hangingPunct="1"/>
            <a:r>
              <a:rPr lang="en-US" sz="3500">
                <a:latin typeface="Arial" charset="0"/>
                <a:ea typeface="MS PGothic" charset="0"/>
              </a:rPr>
              <a:t>A weak government ensured nobody could </a:t>
            </a:r>
            <a:r>
              <a:rPr lang="en-US" sz="3500" b="1" u="sng">
                <a:solidFill>
                  <a:srgbClr val="FF0000"/>
                </a:solidFill>
                <a:latin typeface="Arial" charset="0"/>
                <a:ea typeface="MS PGothic" charset="0"/>
              </a:rPr>
              <a:t>seize</a:t>
            </a:r>
            <a:r>
              <a:rPr lang="en-US" sz="3500">
                <a:solidFill>
                  <a:srgbClr val="FF0000"/>
                </a:solidFill>
                <a:latin typeface="Arial" charset="0"/>
                <a:ea typeface="MS PGothic" charset="0"/>
              </a:rPr>
              <a:t> </a:t>
            </a:r>
            <a:r>
              <a:rPr lang="en-US" sz="3500">
                <a:latin typeface="Arial" charset="0"/>
                <a:ea typeface="MS PGothic" charset="0"/>
              </a:rPr>
              <a:t>control, but it also made government very </a:t>
            </a:r>
            <a:r>
              <a:rPr lang="en-US" sz="3500" b="1" u="sng">
                <a:solidFill>
                  <a:srgbClr val="FF0000"/>
                </a:solidFill>
                <a:latin typeface="Arial" charset="0"/>
                <a:ea typeface="MS PGothic" charset="0"/>
              </a:rPr>
              <a:t>ineffective</a:t>
            </a:r>
            <a:r>
              <a:rPr lang="en-US" sz="3500">
                <a:latin typeface="Arial" charset="0"/>
                <a:ea typeface="MS PGothic" charset="0"/>
              </a:rPr>
              <a:t>.  </a:t>
            </a:r>
          </a:p>
          <a:p>
            <a:pPr lvl="1" eaLnBrk="1" hangingPunct="1">
              <a:lnSpc>
                <a:spcPct val="50000"/>
              </a:lnSpc>
            </a:pPr>
            <a:endParaRPr lang="en-US" sz="3500">
              <a:latin typeface="Arial" charset="0"/>
              <a:ea typeface="MS PGothic" charset="0"/>
            </a:endParaRPr>
          </a:p>
          <a:p>
            <a:pPr lvl="1" eaLnBrk="1" hangingPunct="1"/>
            <a:r>
              <a:rPr lang="en-US" sz="3500">
                <a:latin typeface="Arial" charset="0"/>
                <a:ea typeface="MS PGothic" charset="0"/>
              </a:rPr>
              <a:t>The U.S. needed a stronger </a:t>
            </a:r>
            <a:r>
              <a:rPr lang="en-US" sz="3500" b="1" u="sng">
                <a:solidFill>
                  <a:srgbClr val="FF0000"/>
                </a:solidFill>
                <a:latin typeface="Arial" charset="0"/>
                <a:ea typeface="MS PGothic" charset="0"/>
              </a:rPr>
              <a:t>central government</a:t>
            </a:r>
            <a:r>
              <a:rPr lang="en-US" sz="3500">
                <a:latin typeface="Arial" charset="0"/>
                <a:ea typeface="MS PGothic" charset="0"/>
              </a:rPr>
              <a:t>, but with </a:t>
            </a:r>
            <a:r>
              <a:rPr lang="en-US" sz="3500" b="1" u="sng">
                <a:solidFill>
                  <a:srgbClr val="FF0000"/>
                </a:solidFill>
                <a:latin typeface="Arial" charset="0"/>
                <a:ea typeface="MS PGothic" charset="0"/>
              </a:rPr>
              <a:t>safeguards</a:t>
            </a:r>
            <a:r>
              <a:rPr lang="en-US" sz="3500">
                <a:solidFill>
                  <a:srgbClr val="FF0000"/>
                </a:solidFill>
                <a:latin typeface="Arial" charset="0"/>
                <a:ea typeface="MS PGothic" charset="0"/>
              </a:rPr>
              <a:t> </a:t>
            </a:r>
            <a:r>
              <a:rPr lang="en-US" sz="3500">
                <a:latin typeface="Arial" charset="0"/>
                <a:ea typeface="MS PGothic" charset="0"/>
              </a:rPr>
              <a:t>to prevent someone from becoming too powerful.</a:t>
            </a:r>
            <a:endParaRPr lang="en-US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>
                <a:latin typeface="Times New Roman" charset="0"/>
                <a:ea typeface="MS PGothic" charset="0"/>
              </a:rPr>
              <a:t>“Have We Fought for This?”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8305800" cy="57150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Wingdings" charset="0"/>
              <a:buNone/>
            </a:pPr>
            <a:endParaRPr lang="en-US" sz="2800">
              <a:latin typeface="Arial" charset="0"/>
              <a:ea typeface="MS PGothic" charset="0"/>
            </a:endParaRPr>
          </a:p>
          <a:p>
            <a:pPr marL="0" indent="0" algn="ctr" eaLnBrk="1" hangingPunct="1">
              <a:spcBef>
                <a:spcPct val="0"/>
              </a:spcBef>
              <a:buFont typeface="Wingdings" charset="0"/>
              <a:buNone/>
            </a:pPr>
            <a:r>
              <a:rPr lang="en-US" sz="4800" i="1">
                <a:solidFill>
                  <a:schemeClr val="tx2"/>
                </a:solidFill>
                <a:latin typeface="Arial" charset="0"/>
                <a:ea typeface="MS PGothic" charset="0"/>
              </a:rPr>
              <a:t>“Have we fought for this?</a:t>
            </a:r>
            <a:r>
              <a:rPr lang="en-US" sz="4800" i="1">
                <a:latin typeface="Arial" charset="0"/>
                <a:ea typeface="MS PGothic" charset="0"/>
              </a:rPr>
              <a:t> </a:t>
            </a:r>
            <a:r>
              <a:rPr lang="en-US" sz="4800" i="1">
                <a:solidFill>
                  <a:schemeClr val="tx2"/>
                </a:solidFill>
                <a:latin typeface="Arial" charset="0"/>
                <a:ea typeface="MS PGothic" charset="0"/>
              </a:rPr>
              <a:t>Was it with these expectations that we launched into a sea of trouble?”</a:t>
            </a:r>
          </a:p>
          <a:p>
            <a:pPr marL="0" indent="0" algn="r" eaLnBrk="1" hangingPunct="1">
              <a:spcBef>
                <a:spcPct val="0"/>
              </a:spcBef>
              <a:buFont typeface="Wingdings" charset="0"/>
              <a:buNone/>
            </a:pPr>
            <a:endParaRPr lang="en-US" sz="2000" i="1">
              <a:solidFill>
                <a:schemeClr val="tx2"/>
              </a:solidFill>
              <a:latin typeface="Arial" charset="0"/>
              <a:ea typeface="MS PGothic" charset="0"/>
            </a:endParaRPr>
          </a:p>
          <a:p>
            <a:pPr marL="0" indent="0" algn="r" eaLnBrk="1" hangingPunct="1">
              <a:spcBef>
                <a:spcPct val="0"/>
              </a:spcBef>
              <a:buFont typeface="Wingdings" charset="0"/>
              <a:buNone/>
            </a:pPr>
            <a:r>
              <a:rPr lang="en-US" i="1">
                <a:solidFill>
                  <a:schemeClr val="folHlink"/>
                </a:solidFill>
                <a:latin typeface="Arial" charset="0"/>
                <a:ea typeface="MS PGothic" charset="0"/>
              </a:rPr>
              <a:t>—George Washington, 1785</a:t>
            </a:r>
            <a:endParaRPr lang="en-US">
              <a:solidFill>
                <a:schemeClr val="folHlink"/>
              </a:solidFill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6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90600" y="0"/>
            <a:ext cx="815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en-US" sz="6600" b="1" kern="0" dirty="0" smtClean="0"/>
              <a:t>V.  The Debate Over A New Government</a:t>
            </a:r>
          </a:p>
        </p:txBody>
      </p:sp>
    </p:spTree>
    <p:extLst>
      <p:ext uri="{BB962C8B-B14F-4D97-AF65-F5344CB8AC3E}">
        <p14:creationId xmlns:p14="http://schemas.microsoft.com/office/powerpoint/2010/main" val="113461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1" name="Rectangle 6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8229600" cy="1143000"/>
          </a:xfrm>
          <a:noFill/>
        </p:spPr>
        <p:txBody>
          <a:bodyPr lIns="90488" tIns="44450" rIns="90488" bIns="44450"/>
          <a:lstStyle/>
          <a:p>
            <a:pPr algn="ctr" eaLnBrk="1" hangingPunct="1"/>
            <a:r>
              <a:rPr lang="en-US">
                <a:latin typeface="Calibri" charset="0"/>
                <a:ea typeface="MS PGothic" charset="0"/>
              </a:rPr>
              <a:t>The </a:t>
            </a:r>
            <a:r>
              <a:rPr lang="en-US" b="1" u="sng">
                <a:solidFill>
                  <a:srgbClr val="FF0000"/>
                </a:solidFill>
                <a:latin typeface="Calibri" charset="0"/>
                <a:ea typeface="MS PGothic" charset="0"/>
              </a:rPr>
              <a:t>Philadelphia</a:t>
            </a:r>
            <a:r>
              <a:rPr lang="en-US">
                <a:solidFill>
                  <a:srgbClr val="FF0000"/>
                </a:solidFill>
                <a:latin typeface="Calibri" charset="0"/>
                <a:ea typeface="MS PGothic" charset="0"/>
              </a:rPr>
              <a:t> </a:t>
            </a:r>
            <a:r>
              <a:rPr lang="en-US">
                <a:latin typeface="Calibri" charset="0"/>
                <a:ea typeface="MS PGothic" charset="0"/>
              </a:rPr>
              <a:t>Convention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idx="1"/>
          </p:nvPr>
        </p:nvSpPr>
        <p:spPr>
          <a:xfrm>
            <a:off x="990600" y="914400"/>
            <a:ext cx="8153400" cy="5943600"/>
          </a:xfrm>
        </p:spPr>
        <p:txBody>
          <a:bodyPr lIns="90488" tIns="44450" rIns="90488" bIns="44450"/>
          <a:lstStyle/>
          <a:p>
            <a:pPr eaLnBrk="1" hangingPunct="1">
              <a:lnSpc>
                <a:spcPct val="95000"/>
              </a:lnSpc>
              <a:spcBef>
                <a:spcPct val="10000"/>
              </a:spcBef>
              <a:defRPr/>
            </a:pPr>
            <a:r>
              <a:rPr lang="en-US" dirty="0" smtClean="0">
                <a:latin typeface="Calibri" charset="0"/>
              </a:rPr>
              <a:t>In </a:t>
            </a:r>
            <a:r>
              <a:rPr lang="en-US" dirty="0">
                <a:latin typeface="Calibri" charset="0"/>
              </a:rPr>
              <a:t>May 1787, 55 </a:t>
            </a:r>
            <a:r>
              <a:rPr lang="en-US" b="1" u="sng" dirty="0">
                <a:solidFill>
                  <a:srgbClr val="FF0000"/>
                </a:solidFill>
                <a:latin typeface="Calibri" charset="0"/>
              </a:rPr>
              <a:t>delegates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from all states (except </a:t>
            </a:r>
            <a:r>
              <a:rPr lang="en-US" b="1" u="sng" dirty="0">
                <a:solidFill>
                  <a:srgbClr val="FF0000"/>
                </a:solidFill>
                <a:latin typeface="Calibri" charset="0"/>
              </a:rPr>
              <a:t>RI</a:t>
            </a:r>
            <a:r>
              <a:rPr lang="en-US" dirty="0">
                <a:latin typeface="Calibri" charset="0"/>
              </a:rPr>
              <a:t>) met to discuss revising the Articles </a:t>
            </a:r>
            <a:endParaRPr lang="en-US" dirty="0" smtClean="0">
              <a:latin typeface="Calibri" charset="0"/>
            </a:endParaRPr>
          </a:p>
          <a:p>
            <a:pPr marL="0" indent="0" eaLnBrk="1" hangingPunct="1">
              <a:lnSpc>
                <a:spcPct val="95000"/>
              </a:lnSpc>
              <a:spcBef>
                <a:spcPct val="10000"/>
              </a:spcBef>
              <a:buFont typeface="Wingdings" charset="0"/>
              <a:buNone/>
              <a:defRPr/>
            </a:pP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  of </a:t>
            </a:r>
            <a:r>
              <a:rPr lang="en-US" dirty="0">
                <a:latin typeface="Calibri" charset="0"/>
              </a:rPr>
              <a:t>Confederation, </a:t>
            </a:r>
            <a:endParaRPr lang="en-US" dirty="0" smtClean="0">
              <a:latin typeface="Calibri" charset="0"/>
            </a:endParaRPr>
          </a:p>
          <a:p>
            <a:pPr marL="0" indent="0" eaLnBrk="1" hangingPunct="1">
              <a:lnSpc>
                <a:spcPct val="95000"/>
              </a:lnSpc>
              <a:spcBef>
                <a:spcPct val="10000"/>
              </a:spcBef>
              <a:buFont typeface="Wingdings" charset="0"/>
              <a:buNone/>
              <a:defRPr/>
            </a:pP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  but </a:t>
            </a:r>
            <a:r>
              <a:rPr lang="en-US" dirty="0">
                <a:latin typeface="Calibri" charset="0"/>
              </a:rPr>
              <a:t>it soon became </a:t>
            </a:r>
            <a:endParaRPr lang="en-US" dirty="0" smtClean="0">
              <a:latin typeface="Calibri" charset="0"/>
            </a:endParaRPr>
          </a:p>
          <a:p>
            <a:pPr marL="0" indent="0" eaLnBrk="1" hangingPunct="1">
              <a:lnSpc>
                <a:spcPct val="95000"/>
              </a:lnSpc>
              <a:spcBef>
                <a:spcPct val="10000"/>
              </a:spcBef>
              <a:buFont typeface="Wingdings" charset="0"/>
              <a:buNone/>
              <a:defRPr/>
            </a:pP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  apparent </a:t>
            </a:r>
            <a:r>
              <a:rPr lang="en-US" dirty="0">
                <a:latin typeface="Calibri" charset="0"/>
              </a:rPr>
              <a:t>that </a:t>
            </a:r>
            <a:r>
              <a:rPr lang="en-US" dirty="0" smtClean="0">
                <a:latin typeface="Calibri" charset="0"/>
              </a:rPr>
              <a:t>something more    </a:t>
            </a:r>
          </a:p>
          <a:p>
            <a:pPr marL="0" indent="0" eaLnBrk="1" hangingPunct="1">
              <a:lnSpc>
                <a:spcPct val="95000"/>
              </a:lnSpc>
              <a:spcBef>
                <a:spcPct val="10000"/>
              </a:spcBef>
              <a:buFont typeface="Wingdings" charset="0"/>
              <a:buNone/>
              <a:defRPr/>
            </a:pPr>
            <a:r>
              <a:rPr lang="en-US" dirty="0" smtClean="0">
                <a:latin typeface="Calibri" charset="0"/>
              </a:rPr>
              <a:t>   serious </a:t>
            </a:r>
            <a:r>
              <a:rPr lang="en-US" dirty="0">
                <a:latin typeface="Calibri" charset="0"/>
              </a:rPr>
              <a:t>was needed</a:t>
            </a:r>
          </a:p>
        </p:txBody>
      </p:sp>
      <p:sp>
        <p:nvSpPr>
          <p:cNvPr id="199688" name="AutoShape 8"/>
          <p:cNvSpPr>
            <a:spLocks noChangeArrowheads="1"/>
          </p:cNvSpPr>
          <p:nvPr/>
        </p:nvSpPr>
        <p:spPr bwMode="auto">
          <a:xfrm>
            <a:off x="5638800" y="2286000"/>
            <a:ext cx="3352800" cy="1371600"/>
          </a:xfrm>
          <a:prstGeom prst="wedgeRectCallout">
            <a:avLst>
              <a:gd name="adj1" fmla="val -48246"/>
              <a:gd name="adj2" fmla="val 77563"/>
            </a:avLst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en-US" sz="3600" dirty="0">
                <a:latin typeface="Times New Roman" pitchFamily="18" charset="0"/>
                <a:ea typeface="+mn-ea"/>
              </a:rPr>
              <a:t>They did 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+mn-ea"/>
              </a:rPr>
              <a:t>NOT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+mn-ea"/>
              </a:rPr>
              <a:t> </a:t>
            </a:r>
            <a:r>
              <a:rPr lang="en-US" sz="3600" dirty="0">
                <a:latin typeface="Times New Roman" pitchFamily="18" charset="0"/>
                <a:ea typeface="+mn-ea"/>
              </a:rPr>
              <a:t>intend to replace the 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+mn-ea"/>
              </a:rPr>
              <a:t>Articles</a:t>
            </a:r>
          </a:p>
        </p:txBody>
      </p:sp>
      <p:pic>
        <p:nvPicPr>
          <p:cNvPr id="5018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74786"/>
            <a:ext cx="3907316" cy="25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1752600" y="2209800"/>
            <a:ext cx="3352800" cy="1600200"/>
          </a:xfrm>
          <a:prstGeom prst="wedgeRectCallout">
            <a:avLst>
              <a:gd name="adj1" fmla="val 76710"/>
              <a:gd name="adj2" fmla="val 49902"/>
            </a:avLst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en-US" sz="2900" dirty="0">
                <a:latin typeface="Times New Roman" pitchFamily="18" charset="0"/>
                <a:ea typeface="+mn-ea"/>
              </a:rPr>
              <a:t>Delegates elected </a:t>
            </a:r>
            <a:r>
              <a:rPr lang="en-US" sz="2900" b="1" u="sng" dirty="0">
                <a:solidFill>
                  <a:srgbClr val="FF0000"/>
                </a:solidFill>
                <a:latin typeface="Times New Roman" pitchFamily="18" charset="0"/>
                <a:ea typeface="+mn-ea"/>
              </a:rPr>
              <a:t>George Washington </a:t>
            </a:r>
            <a:r>
              <a:rPr lang="en-US" sz="2900" dirty="0">
                <a:latin typeface="Times New Roman" pitchFamily="18" charset="0"/>
                <a:ea typeface="+mn-ea"/>
              </a:rPr>
              <a:t>to preside over Convention.</a:t>
            </a:r>
            <a:endParaRPr lang="en-US" sz="2900" b="1" u="sng" dirty="0">
              <a:solidFill>
                <a:srgbClr val="FF0000"/>
              </a:solidFill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9698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772400" cy="685800"/>
          </a:xfrm>
        </p:spPr>
        <p:txBody>
          <a:bodyPr lIns="90488" tIns="44450" rIns="90488" bIns="44450"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u="sng" dirty="0" smtClean="0">
                <a:solidFill>
                  <a:srgbClr val="FF0000"/>
                </a:solidFill>
                <a:ea typeface="+mj-ea"/>
              </a:rPr>
              <a:t>Inventing</a:t>
            </a:r>
            <a:r>
              <a:rPr lang="en-US" dirty="0" smtClean="0">
                <a:solidFill>
                  <a:srgbClr val="FF0000"/>
                </a:solidFill>
                <a:ea typeface="+mj-ea"/>
              </a:rPr>
              <a:t> </a:t>
            </a:r>
            <a:r>
              <a:rPr lang="en-US" dirty="0" smtClean="0">
                <a:ea typeface="+mj-ea"/>
              </a:rPr>
              <a:t>a Federal </a:t>
            </a:r>
            <a:r>
              <a:rPr lang="en-US" b="1" u="sng" dirty="0" smtClean="0">
                <a:solidFill>
                  <a:srgbClr val="FF0000"/>
                </a:solidFill>
                <a:ea typeface="+mj-ea"/>
              </a:rPr>
              <a:t>Republic</a:t>
            </a:r>
          </a:p>
        </p:txBody>
      </p:sp>
      <p:sp>
        <p:nvSpPr>
          <p:cNvPr id="202764" name="Rectangle 12"/>
          <p:cNvSpPr>
            <a:spLocks noGrp="1" noChangeArrowheads="1"/>
          </p:cNvSpPr>
          <p:nvPr>
            <p:ph sz="half" idx="1"/>
          </p:nvPr>
        </p:nvSpPr>
        <p:spPr>
          <a:xfrm>
            <a:off x="838200" y="990600"/>
            <a:ext cx="8305800" cy="6248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sz="4000" dirty="0">
                <a:latin typeface="Calibri" charset="0"/>
              </a:rPr>
              <a:t>Delegates incorporated </a:t>
            </a:r>
            <a:r>
              <a:rPr lang="en-US" sz="4000" b="1" u="sng" dirty="0">
                <a:solidFill>
                  <a:srgbClr val="FF0000"/>
                </a:solidFill>
                <a:latin typeface="Calibri" charset="0"/>
              </a:rPr>
              <a:t>4</a:t>
            </a:r>
            <a:r>
              <a:rPr lang="en-US" sz="40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4000" dirty="0">
                <a:latin typeface="Calibri" charset="0"/>
              </a:rPr>
              <a:t>major principles into this new </a:t>
            </a:r>
            <a:r>
              <a:rPr lang="en-US" sz="4000" dirty="0" err="1">
                <a:latin typeface="Calibri" charset="0"/>
              </a:rPr>
              <a:t>gov</a:t>
            </a:r>
            <a:r>
              <a:rPr lang="ja-JP" altLang="en-US" sz="4000" dirty="0">
                <a:latin typeface="Calibri" charset="0"/>
              </a:rPr>
              <a:t>’</a:t>
            </a:r>
            <a:r>
              <a:rPr lang="en-US" sz="4000" dirty="0">
                <a:latin typeface="Calibri" charset="0"/>
              </a:rPr>
              <a:t>t: </a:t>
            </a:r>
          </a:p>
          <a:p>
            <a:pPr lvl="1" eaLnBrk="1" hangingPunct="1"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Limited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gov</a:t>
            </a:r>
            <a:r>
              <a:rPr lang="ja-JP" alt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’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t</a:t>
            </a:r>
            <a:r>
              <a:rPr lang="en-US" sz="4000" dirty="0" smtClean="0">
                <a:latin typeface="Calibri" charset="0"/>
              </a:rPr>
              <a:t>—e</a:t>
            </a:r>
            <a:r>
              <a:rPr lang="en-US" sz="4000" dirty="0"/>
              <a:t>ven though government will have more power, it </a:t>
            </a:r>
            <a:r>
              <a:rPr lang="en-US" sz="4000" dirty="0" smtClean="0"/>
              <a:t>still </a:t>
            </a:r>
            <a:r>
              <a:rPr lang="en-US" sz="4000" dirty="0"/>
              <a:t>must have limits! </a:t>
            </a:r>
            <a:endParaRPr lang="en-US" sz="4000" dirty="0">
              <a:latin typeface="Calibri" charset="0"/>
            </a:endParaRPr>
          </a:p>
          <a:p>
            <a:pPr lvl="1" eaLnBrk="1" hangingPunct="1"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Republicanism</a:t>
            </a:r>
            <a:r>
              <a:rPr lang="en-US" sz="4000" dirty="0">
                <a:latin typeface="Calibri" charset="0"/>
              </a:rPr>
              <a:t>—the people  vote for their leaders </a:t>
            </a:r>
          </a:p>
          <a:p>
            <a:pPr lvl="1" eaLnBrk="1" hangingPunct="1"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Separation of powers</a:t>
            </a:r>
            <a:r>
              <a:rPr lang="en-US" sz="4000" dirty="0">
                <a:latin typeface="Calibri" charset="0"/>
              </a:rPr>
              <a:t>—three branches with defined powers</a:t>
            </a:r>
          </a:p>
          <a:p>
            <a:pPr lvl="1" eaLnBrk="1" hangingPunct="1"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Federalism</a:t>
            </a:r>
            <a:r>
              <a:rPr lang="en-US" sz="4000" dirty="0">
                <a:latin typeface="Calibri" charset="0"/>
              </a:rPr>
              <a:t>—the national </a:t>
            </a:r>
            <a:r>
              <a:rPr lang="en-US" sz="4000" dirty="0" err="1">
                <a:latin typeface="Calibri" charset="0"/>
              </a:rPr>
              <a:t>gov</a:t>
            </a:r>
            <a:r>
              <a:rPr lang="ja-JP" altLang="en-US" sz="4000" dirty="0">
                <a:latin typeface="Calibri" charset="0"/>
              </a:rPr>
              <a:t>’</a:t>
            </a:r>
            <a:r>
              <a:rPr lang="en-US" sz="4000" dirty="0">
                <a:latin typeface="Calibri" charset="0"/>
              </a:rPr>
              <a:t>t shares power with state </a:t>
            </a:r>
            <a:r>
              <a:rPr lang="en-US" sz="4000" dirty="0" err="1">
                <a:latin typeface="Calibri" charset="0"/>
              </a:rPr>
              <a:t>gov</a:t>
            </a:r>
            <a:r>
              <a:rPr lang="ja-JP" altLang="en-US" sz="4000" dirty="0">
                <a:latin typeface="Calibri" charset="0"/>
              </a:rPr>
              <a:t>’</a:t>
            </a:r>
            <a:r>
              <a:rPr lang="en-US" sz="4000" dirty="0" err="1">
                <a:latin typeface="Calibri" charset="0"/>
              </a:rPr>
              <a:t>ts</a:t>
            </a:r>
            <a:r>
              <a:rPr lang="en-US" sz="4000" dirty="0">
                <a:latin typeface="Calibri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033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153400" cy="685800"/>
          </a:xfrm>
        </p:spPr>
        <p:txBody>
          <a:bodyPr lIns="90488" tIns="44450" rIns="90488" bIns="44450"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ea typeface="+mj-ea"/>
              </a:rPr>
              <a:t>     Everyone  agreed that the new government will have </a:t>
            </a:r>
            <a:r>
              <a:rPr lang="en-US" sz="4000" b="1" u="sng" dirty="0" smtClean="0">
                <a:solidFill>
                  <a:srgbClr val="FF0000"/>
                </a:solidFill>
                <a:ea typeface="+mj-ea"/>
              </a:rPr>
              <a:t>3</a:t>
            </a:r>
            <a:r>
              <a:rPr lang="en-US" sz="4000" dirty="0" smtClean="0">
                <a:solidFill>
                  <a:srgbClr val="FF0000"/>
                </a:solidFill>
                <a:ea typeface="+mj-ea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ea typeface="+mj-ea"/>
              </a:rPr>
              <a:t>branches:</a:t>
            </a:r>
          </a:p>
        </p:txBody>
      </p:sp>
      <p:pic>
        <p:nvPicPr>
          <p:cNvPr id="54278" name="Picture 8" descr="Untitled:Users:cvg:Desktop:Screen Shot 2014-08-23 at 4.47.29 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990600"/>
            <a:ext cx="866616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Rectangle 3"/>
          <p:cNvSpPr>
            <a:spLocks noChangeArrowheads="1"/>
          </p:cNvSpPr>
          <p:nvPr/>
        </p:nvSpPr>
        <p:spPr bwMode="auto">
          <a:xfrm>
            <a:off x="1219200" y="5181600"/>
            <a:ext cx="74676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300"/>
              <a:t>But, there was great </a:t>
            </a:r>
            <a:r>
              <a:rPr lang="en-US" sz="3300" b="1" u="sng">
                <a:solidFill>
                  <a:srgbClr val="FF0000"/>
                </a:solidFill>
              </a:rPr>
              <a:t>disagreement</a:t>
            </a:r>
            <a:r>
              <a:rPr lang="en-US" sz="3300">
                <a:solidFill>
                  <a:srgbClr val="FF0000"/>
                </a:solidFill>
              </a:rPr>
              <a:t> </a:t>
            </a:r>
            <a:r>
              <a:rPr lang="en-US" sz="3300"/>
              <a:t>over how states would be represented in the </a:t>
            </a:r>
            <a:r>
              <a:rPr lang="en-US" sz="3300" b="1" u="sng">
                <a:solidFill>
                  <a:srgbClr val="FF0000"/>
                </a:solidFill>
              </a:rPr>
              <a:t>legislative</a:t>
            </a:r>
            <a:r>
              <a:rPr lang="en-US" sz="3300">
                <a:solidFill>
                  <a:srgbClr val="FF0000"/>
                </a:solidFill>
              </a:rPr>
              <a:t> </a:t>
            </a:r>
            <a:r>
              <a:rPr lang="en-US" sz="3300"/>
              <a:t>branch.</a:t>
            </a:r>
          </a:p>
        </p:txBody>
      </p:sp>
      <p:pic>
        <p:nvPicPr>
          <p:cNvPr id="5428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2540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76400"/>
            <a:ext cx="2490788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52600"/>
            <a:ext cx="25908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0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077200" cy="990600"/>
          </a:xfrm>
        </p:spPr>
        <p:txBody>
          <a:bodyPr/>
          <a:lstStyle/>
          <a:p>
            <a:r>
              <a:rPr lang="en-US">
                <a:latin typeface="Times New Roman" charset="0"/>
                <a:ea typeface="MS PGothic" charset="0"/>
              </a:rPr>
              <a:t>Large states favored</a:t>
            </a:r>
            <a:r>
              <a:rPr lang="en-US" b="1">
                <a:latin typeface="Times New Roman" charset="0"/>
                <a:ea typeface="MS PGothic" charset="0"/>
              </a:rPr>
              <a:t> </a:t>
            </a:r>
            <a:r>
              <a:rPr lang="en-US" b="1" u="sng">
                <a:solidFill>
                  <a:srgbClr val="FF0000"/>
                </a:solidFill>
                <a:latin typeface="Times New Roman" charset="0"/>
                <a:ea typeface="MS PGothic" charset="0"/>
              </a:rPr>
              <a:t>Virginia Plan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1941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152400" y="5486400"/>
            <a:ext cx="4121150" cy="11430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/>
              <a:t>Proposed by </a:t>
            </a:r>
            <a:r>
              <a:rPr lang="en-US" sz="2800" b="1" u="sng">
                <a:solidFill>
                  <a:srgbClr val="FF0000"/>
                </a:solidFill>
              </a:rPr>
              <a:t>James Madison</a:t>
            </a:r>
            <a:r>
              <a:rPr lang="en-US" sz="2800" b="1"/>
              <a:t>, the </a:t>
            </a:r>
            <a:r>
              <a:rPr lang="en-US" sz="2800" b="1" i="1"/>
              <a:t>“father of the Constitution.”</a:t>
            </a:r>
            <a:endParaRPr lang="en-US" sz="2800" b="1" i="1" u="sng">
              <a:solidFill>
                <a:srgbClr val="FF0000"/>
              </a:solidFill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4876800" y="1219200"/>
            <a:ext cx="4038600" cy="8382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/>
              <a:t>Created </a:t>
            </a:r>
            <a:r>
              <a:rPr lang="en-US" sz="2800" b="1" u="sng">
                <a:solidFill>
                  <a:srgbClr val="FF0000"/>
                </a:solidFill>
              </a:rPr>
              <a:t>bicameral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/>
              <a:t>legislature</a:t>
            </a:r>
            <a:endParaRPr lang="en-US" sz="2800" b="1" i="1" u="sng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06613"/>
            <a:ext cx="3505200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800600" y="4495800"/>
            <a:ext cx="4038600" cy="8382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/>
              <a:t>State are represented based on their </a:t>
            </a:r>
            <a:r>
              <a:rPr lang="en-US" sz="2800" b="1" u="sng">
                <a:solidFill>
                  <a:srgbClr val="FF0000"/>
                </a:solidFill>
              </a:rPr>
              <a:t>population</a:t>
            </a:r>
            <a:endParaRPr lang="en-US" sz="2800" b="1" i="1" u="sng">
              <a:solidFill>
                <a:srgbClr val="FF0000"/>
              </a:solidFill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762000" y="762000"/>
            <a:ext cx="8077200" cy="57912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endParaRPr lang="en-US" sz="2800" b="1" i="1" u="sng">
              <a:solidFill>
                <a:srgbClr val="FF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 rot="-352479">
            <a:off x="5153025" y="5437188"/>
            <a:ext cx="3562350" cy="1101725"/>
          </a:xfrm>
          <a:prstGeom prst="wedgeRectCallout">
            <a:avLst>
              <a:gd name="adj1" fmla="val 46176"/>
              <a:gd name="adj2" fmla="val 2287"/>
            </a:avLst>
          </a:prstGeom>
          <a:solidFill>
            <a:srgbClr val="85E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3700" b="1">
                <a:latin typeface="Abadi MT Condensed Extra Bold" charset="0"/>
                <a:cs typeface="Abadi MT Condensed Extra Bold" charset="0"/>
              </a:rPr>
              <a:t>Thoughts from the small states?</a:t>
            </a:r>
            <a:endParaRPr lang="en-US" sz="3700" b="1" i="1" u="sng">
              <a:solidFill>
                <a:srgbClr val="FF0000"/>
              </a:solidFill>
              <a:latin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2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0" grpId="0" animBg="1"/>
      <p:bldP spid="13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581400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077200" cy="990600"/>
          </a:xfrm>
        </p:spPr>
        <p:txBody>
          <a:bodyPr/>
          <a:lstStyle/>
          <a:p>
            <a:r>
              <a:rPr lang="en-US" sz="3700">
                <a:latin typeface="Times New Roman" charset="0"/>
                <a:ea typeface="MS PGothic" charset="0"/>
              </a:rPr>
              <a:t>Smaller states favored</a:t>
            </a:r>
            <a:r>
              <a:rPr lang="en-US" sz="3700" b="1">
                <a:latin typeface="Times New Roman" charset="0"/>
                <a:ea typeface="MS PGothic" charset="0"/>
              </a:rPr>
              <a:t> </a:t>
            </a:r>
            <a:r>
              <a:rPr lang="en-US" sz="3700" b="1" u="sng">
                <a:solidFill>
                  <a:srgbClr val="FF0000"/>
                </a:solidFill>
                <a:latin typeface="Times New Roman" charset="0"/>
                <a:ea typeface="MS PGothic" charset="0"/>
              </a:rPr>
              <a:t>New Jersey Plan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457200" y="5410200"/>
            <a:ext cx="3352800" cy="7620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/>
              <a:t>Proposed by </a:t>
            </a:r>
            <a:r>
              <a:rPr lang="en-US" sz="2800" b="1" u="sng">
                <a:solidFill>
                  <a:srgbClr val="FF0000"/>
                </a:solidFill>
              </a:rPr>
              <a:t>William Paterson</a:t>
            </a:r>
            <a:r>
              <a:rPr lang="en-US" sz="2800" b="1" i="1"/>
              <a:t>.</a:t>
            </a:r>
            <a:endParaRPr lang="en-US" sz="2800" b="1" i="1" u="sng">
              <a:solidFill>
                <a:srgbClr val="FF0000"/>
              </a:solidFill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4876800" y="1219200"/>
            <a:ext cx="4038600" cy="8382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/>
              <a:t>Keep </a:t>
            </a:r>
            <a:r>
              <a:rPr lang="en-US" sz="2800" b="1" u="sng">
                <a:solidFill>
                  <a:srgbClr val="FF0000"/>
                </a:solidFill>
              </a:rPr>
              <a:t>unicameral </a:t>
            </a:r>
            <a:r>
              <a:rPr lang="en-US" sz="2800"/>
              <a:t>legislature of Articles</a:t>
            </a:r>
            <a:endParaRPr lang="en-US" sz="2800" b="1" i="1" u="sng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06613"/>
            <a:ext cx="3505200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800600" y="4495800"/>
            <a:ext cx="4038600" cy="8382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/>
              <a:t>All states should be represented </a:t>
            </a:r>
            <a:r>
              <a:rPr lang="en-US" sz="2800" b="1" u="sng">
                <a:solidFill>
                  <a:srgbClr val="FF0000"/>
                </a:solidFill>
              </a:rPr>
              <a:t>equally</a:t>
            </a:r>
            <a:endParaRPr lang="en-US" sz="2800" b="1" i="1" u="sng">
              <a:solidFill>
                <a:srgbClr val="FF0000"/>
              </a:solidFill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1066800" y="1066800"/>
            <a:ext cx="7467600" cy="54102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endParaRPr lang="en-US" sz="2800" b="1" i="1" u="sng">
              <a:solidFill>
                <a:srgbClr val="FF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 rot="-352479">
            <a:off x="4872038" y="5705475"/>
            <a:ext cx="4062412" cy="717550"/>
          </a:xfrm>
          <a:prstGeom prst="wedgeRectCallout">
            <a:avLst>
              <a:gd name="adj1" fmla="val 46176"/>
              <a:gd name="adj2" fmla="val 2287"/>
            </a:avLst>
          </a:prstGeom>
          <a:solidFill>
            <a:srgbClr val="85E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600" b="1">
                <a:latin typeface="Abadi MT Condensed Extra Bold" charset="0"/>
                <a:cs typeface="Abadi MT Condensed Extra Bold" charset="0"/>
              </a:rPr>
              <a:t>A state is a state:  population should not matter!</a:t>
            </a:r>
            <a:endParaRPr lang="en-US" sz="2600" b="1" i="1" u="sng">
              <a:solidFill>
                <a:srgbClr val="FF0000"/>
              </a:solidFill>
              <a:latin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4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0" grpId="0" animBg="1"/>
      <p:bldP spid="13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 txBox="1">
            <a:spLocks noChangeArrowheads="1"/>
          </p:cNvSpPr>
          <p:nvPr/>
        </p:nvSpPr>
        <p:spPr bwMode="auto">
          <a:xfrm>
            <a:off x="613528" y="0"/>
            <a:ext cx="815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1143000" indent="-1143000">
              <a:buAutoNum type="romanUcPeriod" startAt="3"/>
            </a:pPr>
            <a:r>
              <a:rPr lang="en-US" sz="6600" b="1" dirty="0" smtClean="0">
                <a:solidFill>
                  <a:schemeClr val="tx2"/>
                </a:solidFill>
              </a:rPr>
              <a:t>The </a:t>
            </a:r>
            <a:r>
              <a:rPr lang="en-US" sz="6600" b="1" dirty="0">
                <a:solidFill>
                  <a:schemeClr val="tx2"/>
                </a:solidFill>
              </a:rPr>
              <a:t>Articles of Confederation:  </a:t>
            </a:r>
            <a:endParaRPr lang="en-US" sz="6600" b="1" dirty="0" smtClean="0">
              <a:solidFill>
                <a:schemeClr val="tx2"/>
              </a:solidFill>
            </a:endParaRPr>
          </a:p>
          <a:p>
            <a:r>
              <a:rPr lang="en-US" sz="6600" b="1" dirty="0" smtClean="0">
                <a:solidFill>
                  <a:schemeClr val="tx2"/>
                </a:solidFill>
              </a:rPr>
              <a:t>What </a:t>
            </a:r>
            <a:r>
              <a:rPr lang="en-US" sz="6600" b="1" dirty="0">
                <a:solidFill>
                  <a:schemeClr val="tx2"/>
                </a:solidFill>
              </a:rPr>
              <a:t>did it do well?  Organize Territory!</a:t>
            </a:r>
            <a:endParaRPr lang="en-US" sz="6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28956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77200" cy="990600"/>
          </a:xfrm>
        </p:spPr>
        <p:txBody>
          <a:bodyPr/>
          <a:lstStyle/>
          <a:p>
            <a:pPr algn="ctr"/>
            <a:r>
              <a:rPr lang="en-US" sz="3700">
                <a:latin typeface="Times New Roman" charset="0"/>
                <a:ea typeface="MS PGothic" charset="0"/>
              </a:rPr>
              <a:t>The Deal?  The </a:t>
            </a:r>
            <a:r>
              <a:rPr lang="en-US" sz="3700" b="1" u="sng">
                <a:solidFill>
                  <a:srgbClr val="FF0000"/>
                </a:solidFill>
                <a:latin typeface="Times New Roman" charset="0"/>
                <a:ea typeface="MS PGothic" charset="0"/>
              </a:rPr>
              <a:t>Great Compromise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457200" y="5410200"/>
            <a:ext cx="3352800" cy="7620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/>
              <a:t>Proposed by </a:t>
            </a:r>
            <a:r>
              <a:rPr lang="en-US" sz="2800" b="1" u="sng">
                <a:solidFill>
                  <a:srgbClr val="FF0000"/>
                </a:solidFill>
              </a:rPr>
              <a:t>Roger Sherman</a:t>
            </a:r>
            <a:r>
              <a:rPr lang="en-US" sz="2800" b="1" i="1"/>
              <a:t>.</a:t>
            </a:r>
            <a:endParaRPr lang="en-US" sz="2800" b="1" i="1" u="sng">
              <a:solidFill>
                <a:srgbClr val="FF0000"/>
              </a:solidFill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4343400" y="1219200"/>
            <a:ext cx="4572000" cy="8382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/>
              <a:t>Also called the </a:t>
            </a:r>
            <a:r>
              <a:rPr lang="en-US" sz="2800" b="1" u="sng">
                <a:solidFill>
                  <a:srgbClr val="FF0000"/>
                </a:solidFill>
              </a:rPr>
              <a:t>Connecticut Compromise</a:t>
            </a:r>
            <a:r>
              <a:rPr lang="en-US" sz="2800"/>
              <a:t>.</a:t>
            </a:r>
            <a:endParaRPr lang="en-US" sz="2800" b="1" i="1" u="sng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350520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572000" y="2286000"/>
            <a:ext cx="4038600" cy="8382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/>
              <a:t>Created a </a:t>
            </a:r>
            <a:r>
              <a:rPr lang="en-US" sz="2800" b="1" u="sng">
                <a:solidFill>
                  <a:srgbClr val="FF0000"/>
                </a:solidFill>
              </a:rPr>
              <a:t>bicameral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/>
              <a:t>legislature.</a:t>
            </a:r>
            <a:endParaRPr lang="en-US" sz="2800" b="1" i="1" u="sng">
              <a:solidFill>
                <a:srgbClr val="FF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 rot="-352479">
            <a:off x="4600575" y="5692775"/>
            <a:ext cx="4062413" cy="779463"/>
          </a:xfrm>
          <a:prstGeom prst="wedgeRectCallout">
            <a:avLst>
              <a:gd name="adj1" fmla="val 46176"/>
              <a:gd name="adj2" fmla="val 2287"/>
            </a:avLst>
          </a:prstGeom>
          <a:solidFill>
            <a:srgbClr val="85E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 b="1">
                <a:latin typeface="Abadi MT Condensed Extra Bold" charset="0"/>
                <a:cs typeface="Abadi MT Condensed Extra Bold" charset="0"/>
              </a:rPr>
              <a:t>This compromise both large and small states!</a:t>
            </a:r>
            <a:endParaRPr lang="en-US" sz="2800" b="1" i="1" u="sng">
              <a:solidFill>
                <a:srgbClr val="FF0000"/>
              </a:solidFill>
              <a:latin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1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4648200" y="2514600"/>
            <a:ext cx="4419600" cy="39624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endParaRPr lang="en-US" sz="2800" b="1" i="1" u="sng">
              <a:solidFill>
                <a:srgbClr val="FF0000"/>
              </a:solidFill>
            </a:endParaRPr>
          </a:p>
        </p:txBody>
      </p:sp>
      <p:pic>
        <p:nvPicPr>
          <p:cNvPr id="593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350520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76200" y="2514600"/>
            <a:ext cx="4419600" cy="39624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endParaRPr lang="en-US" sz="2800" b="1" i="1" u="sng">
              <a:solidFill>
                <a:srgbClr val="FF0000"/>
              </a:solidFill>
            </a:endParaRPr>
          </a:p>
        </p:txBody>
      </p:sp>
      <p:sp>
        <p:nvSpPr>
          <p:cNvPr id="59396" name="AutoShape 10"/>
          <p:cNvSpPr>
            <a:spLocks noChangeArrowheads="1"/>
          </p:cNvSpPr>
          <p:nvPr/>
        </p:nvSpPr>
        <p:spPr bwMode="auto">
          <a:xfrm>
            <a:off x="1905000" y="0"/>
            <a:ext cx="4800600" cy="4572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500" b="1"/>
              <a:t>The Great Compromise</a:t>
            </a:r>
            <a:endParaRPr lang="en-US" sz="2500" b="1" i="1" u="sng">
              <a:solidFill>
                <a:srgbClr val="FF0000"/>
              </a:solidFill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228600" y="2743200"/>
            <a:ext cx="4114800" cy="4572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500"/>
              <a:t>House of </a:t>
            </a:r>
            <a:r>
              <a:rPr lang="en-US" sz="2500" b="1" u="sng">
                <a:solidFill>
                  <a:srgbClr val="FF0000"/>
                </a:solidFill>
              </a:rPr>
              <a:t>Representatives</a:t>
            </a:r>
            <a:endParaRPr lang="en-US" sz="2500" b="1" i="1" u="sng">
              <a:solidFill>
                <a:srgbClr val="FF0000"/>
              </a:solidFill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800600" y="2819400"/>
            <a:ext cx="4114800" cy="4572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500"/>
              <a:t>The </a:t>
            </a:r>
            <a:r>
              <a:rPr lang="en-US" sz="2500" b="1" u="sng">
                <a:solidFill>
                  <a:srgbClr val="FF0000"/>
                </a:solidFill>
              </a:rPr>
              <a:t>Senate</a:t>
            </a:r>
            <a:endParaRPr lang="en-US" sz="2500" b="1" i="1" u="sng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04800" y="3505200"/>
            <a:ext cx="3810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-  states receive representation (</a:t>
            </a:r>
            <a:r>
              <a:rPr lang="en-US" b="1" u="sng">
                <a:solidFill>
                  <a:srgbClr val="FF0000"/>
                </a:solidFill>
              </a:rPr>
              <a:t>votes</a:t>
            </a:r>
            <a:r>
              <a:rPr lang="en-US"/>
              <a:t>) based on their population</a:t>
            </a:r>
          </a:p>
          <a:p>
            <a:r>
              <a:rPr lang="en-US"/>
              <a:t> </a:t>
            </a:r>
          </a:p>
          <a:p>
            <a:r>
              <a:rPr lang="en-US"/>
              <a:t>-  favors </a:t>
            </a:r>
            <a:r>
              <a:rPr lang="en-US" b="1" u="sng">
                <a:solidFill>
                  <a:srgbClr val="FF0000"/>
                </a:solidFill>
              </a:rPr>
              <a:t>largely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populated states</a:t>
            </a:r>
          </a:p>
          <a:p>
            <a:r>
              <a:rPr lang="en-US"/>
              <a:t> </a:t>
            </a:r>
          </a:p>
          <a:p>
            <a:r>
              <a:rPr lang="en-US"/>
              <a:t> 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29200" y="3582988"/>
            <a:ext cx="38100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- All states represented evenly (2 </a:t>
            </a:r>
            <a:r>
              <a:rPr lang="en-US" b="1" u="sng">
                <a:solidFill>
                  <a:srgbClr val="FF0000"/>
                </a:solidFill>
              </a:rPr>
              <a:t>senators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for each state)</a:t>
            </a:r>
          </a:p>
          <a:p>
            <a:r>
              <a:rPr lang="en-US"/>
              <a:t> </a:t>
            </a:r>
          </a:p>
          <a:p>
            <a:r>
              <a:rPr lang="en-US"/>
              <a:t>-  Favors smaller populated states</a:t>
            </a:r>
          </a:p>
          <a:p>
            <a:r>
              <a:rPr lang="en-US"/>
              <a:t> </a:t>
            </a:r>
          </a:p>
          <a:p>
            <a:r>
              <a:rPr lang="en-US"/>
              <a:t> </a:t>
            </a:r>
          </a:p>
        </p:txBody>
      </p:sp>
      <p:sp>
        <p:nvSpPr>
          <p:cNvPr id="13" name="Left Arrow 12"/>
          <p:cNvSpPr>
            <a:spLocks noChangeArrowheads="1"/>
          </p:cNvSpPr>
          <p:nvPr/>
        </p:nvSpPr>
        <p:spPr bwMode="auto">
          <a:xfrm rot="-2383737">
            <a:off x="3346450" y="2266950"/>
            <a:ext cx="639763" cy="393700"/>
          </a:xfrm>
          <a:prstGeom prst="leftArrow">
            <a:avLst>
              <a:gd name="adj1" fmla="val 50000"/>
              <a:gd name="adj2" fmla="val 49848"/>
            </a:avLst>
          </a:prstGeom>
          <a:solidFill>
            <a:srgbClr val="CCFF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eft Arrow 13"/>
          <p:cNvSpPr>
            <a:spLocks noChangeArrowheads="1"/>
          </p:cNvSpPr>
          <p:nvPr/>
        </p:nvSpPr>
        <p:spPr bwMode="auto">
          <a:xfrm rot="-7930450">
            <a:off x="5298282" y="2305844"/>
            <a:ext cx="639762" cy="393700"/>
          </a:xfrm>
          <a:prstGeom prst="leftArrow">
            <a:avLst>
              <a:gd name="adj1" fmla="val 50000"/>
              <a:gd name="adj2" fmla="val 49848"/>
            </a:avLst>
          </a:prstGeom>
          <a:solidFill>
            <a:srgbClr val="CCFF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5940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08305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0878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3000" y="5943600"/>
            <a:ext cx="6477000" cy="914400"/>
          </a:xfrm>
          <a:prstGeom prst="rect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solidFill>
                  <a:srgbClr val="FFFF00"/>
                </a:solidFill>
                <a:ea typeface="ＭＳ 明朝"/>
                <a:cs typeface="Times New Roman"/>
              </a:rPr>
              <a:t>Q:  Which branch is more reflective of the American people? Why?</a:t>
            </a:r>
          </a:p>
        </p:txBody>
      </p:sp>
    </p:spTree>
    <p:extLst>
      <p:ext uri="{BB962C8B-B14F-4D97-AF65-F5344CB8AC3E}">
        <p14:creationId xmlns:p14="http://schemas.microsoft.com/office/powerpoint/2010/main" val="24073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/>
      <p:bldP spid="12" grpId="0"/>
      <p:bldP spid="13" grpId="0" animBg="1"/>
      <p:bldP spid="14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24200"/>
            <a:ext cx="4800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53340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6350" y="3581400"/>
            <a:ext cx="4038600" cy="7620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/>
              <a:t>The Senate’s 100 members are on the left side of the Capitol…</a:t>
            </a:r>
            <a:endParaRPr lang="en-US" b="1" i="1" u="sng">
              <a:solidFill>
                <a:srgbClr val="FF0000"/>
              </a:solidFill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724400" y="152400"/>
            <a:ext cx="4191000" cy="7620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/>
              <a:t>The House’s 435 members are on the right side of the capital…</a:t>
            </a:r>
            <a:endParaRPr lang="en-US" b="1" i="1" u="sng">
              <a:solidFill>
                <a:srgbClr val="FF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1143000" y="5943600"/>
            <a:ext cx="4191000" cy="7620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/>
              <a:t>Of course this is flipped when we walk behind the Capitol…</a:t>
            </a:r>
            <a:endParaRPr lang="en-US" b="1" i="1" u="sng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7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1335088" y="2057400"/>
            <a:ext cx="7772400" cy="3048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>
                <a:latin typeface="Times New Roman" charset="0"/>
                <a:ea typeface="MS PGothic" charset="0"/>
              </a:rPr>
              <a:t>Now that the issue of HOW states will be represented in the new government is settled…</a:t>
            </a:r>
          </a:p>
        </p:txBody>
      </p:sp>
    </p:spTree>
    <p:extLst>
      <p:ext uri="{BB962C8B-B14F-4D97-AF65-F5344CB8AC3E}">
        <p14:creationId xmlns:p14="http://schemas.microsoft.com/office/powerpoint/2010/main" val="365947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Times New Roman" charset="0"/>
                <a:ea typeface="MS PGothic" charset="0"/>
              </a:rPr>
              <a:t>How will </a:t>
            </a:r>
            <a:r>
              <a:rPr lang="en-US" b="1" u="sng">
                <a:solidFill>
                  <a:srgbClr val="FF0000"/>
                </a:solidFill>
                <a:latin typeface="Times New Roman" charset="0"/>
                <a:ea typeface="MS PGothic" charset="0"/>
              </a:rPr>
              <a:t>slaves</a:t>
            </a:r>
            <a:r>
              <a:rPr lang="en-US">
                <a:solidFill>
                  <a:srgbClr val="FF0000"/>
                </a:solidFill>
                <a:latin typeface="Times New Roman" charset="0"/>
                <a:ea typeface="MS PGothic" charset="0"/>
              </a:rPr>
              <a:t> </a:t>
            </a:r>
            <a:r>
              <a:rPr lang="en-US">
                <a:latin typeface="Times New Roman" charset="0"/>
                <a:ea typeface="MS PGothic" charset="0"/>
              </a:rPr>
              <a:t>count?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143000"/>
            <a:ext cx="3657600" cy="3352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>
              <a:buFont typeface="Wingdings" charset="0"/>
              <a:buNone/>
            </a:pPr>
            <a:r>
              <a:rPr lang="en-US" b="1" u="sng">
                <a:solidFill>
                  <a:srgbClr val="FF0000"/>
                </a:solidFill>
                <a:latin typeface="Arial" charset="0"/>
                <a:ea typeface="MS PGothic" charset="0"/>
              </a:rPr>
              <a:t>Southern</a:t>
            </a:r>
            <a:r>
              <a:rPr lang="en-US">
                <a:solidFill>
                  <a:srgbClr val="FF0000"/>
                </a:solidFill>
                <a:latin typeface="Arial" charset="0"/>
                <a:ea typeface="MS PGothic" charset="0"/>
              </a:rPr>
              <a:t> </a:t>
            </a:r>
            <a:r>
              <a:rPr lang="en-US">
                <a:latin typeface="Arial" charset="0"/>
                <a:ea typeface="MS PGothic" charset="0"/>
              </a:rPr>
              <a:t>states wanted to count their slaves as people, since it would give more representation in the </a:t>
            </a:r>
            <a:r>
              <a:rPr lang="en-US" b="1" u="sng">
                <a:solidFill>
                  <a:srgbClr val="FF0000"/>
                </a:solidFill>
                <a:latin typeface="Arial" charset="0"/>
                <a:ea typeface="MS PGothic" charset="0"/>
              </a:rPr>
              <a:t>House of Reps</a:t>
            </a:r>
            <a:r>
              <a:rPr lang="en-US">
                <a:latin typeface="Arial" charset="0"/>
                <a:ea typeface="MS PGothic" charset="0"/>
              </a:rPr>
              <a:t>.  </a:t>
            </a:r>
            <a:endParaRPr lang="en-US" sz="3800">
              <a:latin typeface="Arial" charset="0"/>
              <a:ea typeface="MS PGothic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029200" y="1143000"/>
            <a:ext cx="3657600" cy="3352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0" indent="0" algn="ctr">
              <a:buFont typeface="Wingdings" charset="0"/>
              <a:buNone/>
            </a:pPr>
            <a:r>
              <a:rPr lang="en-US" b="1" u="sng">
                <a:solidFill>
                  <a:srgbClr val="FF0000"/>
                </a:solidFill>
                <a:latin typeface="Arial" charset="0"/>
                <a:ea typeface="MS PGothic" charset="0"/>
              </a:rPr>
              <a:t>Northern</a:t>
            </a:r>
            <a:r>
              <a:rPr lang="en-US" b="1">
                <a:solidFill>
                  <a:srgbClr val="FF0000"/>
                </a:solidFill>
                <a:latin typeface="Arial" charset="0"/>
                <a:ea typeface="MS PGothic" charset="0"/>
              </a:rPr>
              <a:t> </a:t>
            </a:r>
            <a:r>
              <a:rPr lang="en-US">
                <a:latin typeface="Arial" charset="0"/>
                <a:ea typeface="MS PGothic" charset="0"/>
              </a:rPr>
              <a:t>states opposed counting slaves.  </a:t>
            </a:r>
          </a:p>
          <a:p>
            <a:pPr marL="0" indent="0" algn="ctr">
              <a:lnSpc>
                <a:spcPct val="50000"/>
              </a:lnSpc>
              <a:buFont typeface="Wingdings" charset="0"/>
              <a:buNone/>
            </a:pPr>
            <a:endParaRPr lang="en-US" sz="3800">
              <a:latin typeface="Arial" charset="0"/>
              <a:ea typeface="MS PGothic" charset="0"/>
            </a:endParaRPr>
          </a:p>
          <a:p>
            <a:pPr marL="0" indent="0" algn="ctr">
              <a:buFont typeface="Wingdings" charset="0"/>
              <a:buNone/>
            </a:pPr>
            <a:r>
              <a:rPr lang="en-US" sz="3800">
                <a:latin typeface="Abadi MT Condensed Extra Bold" charset="0"/>
                <a:ea typeface="MS PGothic" charset="0"/>
                <a:cs typeface="Abadi MT Condensed Extra Bold" charset="0"/>
              </a:rPr>
              <a:t>If south can count property, can we?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1219200" y="4724400"/>
            <a:ext cx="7391400" cy="17526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900" b="1"/>
              <a:t>What was the deal?  The</a:t>
            </a:r>
            <a:r>
              <a:rPr lang="en-US" sz="2900" b="1" u="sng">
                <a:solidFill>
                  <a:srgbClr val="FF0000"/>
                </a:solidFill>
              </a:rPr>
              <a:t> 3/5 </a:t>
            </a:r>
            <a:r>
              <a:rPr lang="en-US" sz="2900" b="1"/>
              <a:t>Compromise:</a:t>
            </a:r>
          </a:p>
          <a:p>
            <a:pPr lvl="1"/>
            <a:endParaRPr lang="en-US"/>
          </a:p>
          <a:p>
            <a:pPr algn="ctr"/>
            <a:r>
              <a:rPr lang="en-US"/>
              <a:t>Slaves would count as </a:t>
            </a:r>
            <a:r>
              <a:rPr lang="en-US" b="1" u="sng">
                <a:solidFill>
                  <a:srgbClr val="FF0000"/>
                </a:solidFill>
              </a:rPr>
              <a:t>3/5 </a:t>
            </a:r>
            <a:r>
              <a:rPr lang="en-US"/>
              <a:t>of a person (or for every </a:t>
            </a:r>
            <a:r>
              <a:rPr lang="en-US" b="1" u="sng">
                <a:solidFill>
                  <a:srgbClr val="FF0000"/>
                </a:solidFill>
              </a:rPr>
              <a:t>5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slaves, population will increase by </a:t>
            </a:r>
            <a:r>
              <a:rPr lang="en-US" b="1" u="sng">
                <a:solidFill>
                  <a:srgbClr val="FF0000"/>
                </a:solidFill>
              </a:rPr>
              <a:t>3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people.)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22976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5" grpId="0" build="p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772400" cy="990600"/>
          </a:xfrm>
        </p:spPr>
        <p:txBody>
          <a:bodyPr>
            <a:normAutofit fontScale="90000"/>
          </a:bodyPr>
          <a:lstStyle/>
          <a:p>
            <a:pPr marL="342900" indent="-342900"/>
            <a:r>
              <a:rPr lang="en-US">
                <a:latin typeface="Times New Roman" charset="0"/>
                <a:ea typeface="MS PGothic" charset="0"/>
              </a:rPr>
              <a:t>Now, it’s time for the states to vote!  This is called </a:t>
            </a:r>
            <a:r>
              <a:rPr lang="en-US" b="1" u="sng">
                <a:solidFill>
                  <a:srgbClr val="FF0000"/>
                </a:solidFill>
                <a:latin typeface="Times New Roman" charset="0"/>
                <a:ea typeface="MS PGothic" charset="0"/>
              </a:rPr>
              <a:t>ratification</a:t>
            </a:r>
            <a:r>
              <a:rPr lang="en-US">
                <a:latin typeface="Times New Roman" charset="0"/>
                <a:ea typeface="MS PGothic" charset="0"/>
              </a:rPr>
              <a:t>.</a:t>
            </a:r>
            <a:endParaRPr lang="en-US" sz="6000">
              <a:latin typeface="Times New Roman" charset="0"/>
              <a:ea typeface="MS PGothic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752600"/>
            <a:ext cx="3505200" cy="3733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>
              <a:buFont typeface="Wingdings" charset="0"/>
              <a:buNone/>
            </a:pPr>
            <a:r>
              <a:rPr lang="en-US">
                <a:latin typeface="Arial" charset="0"/>
                <a:ea typeface="MS PGothic" charset="0"/>
              </a:rPr>
              <a:t>Supporters of the Constitution = </a:t>
            </a:r>
            <a:r>
              <a:rPr lang="en-US" b="1" u="sng">
                <a:solidFill>
                  <a:srgbClr val="FF0000"/>
                </a:solidFill>
                <a:latin typeface="Arial" charset="0"/>
                <a:ea typeface="MS PGothic" charset="0"/>
              </a:rPr>
              <a:t>FEDERALISTS</a:t>
            </a:r>
            <a:endParaRPr lang="en-US" sz="3800" b="1" u="sng">
              <a:solidFill>
                <a:srgbClr val="FF0000"/>
              </a:solidFill>
              <a:latin typeface="Arial" charset="0"/>
              <a:ea typeface="MS PGothic" charset="0"/>
            </a:endParaRPr>
          </a:p>
          <a:p>
            <a:pPr marL="0" indent="0" algn="ctr">
              <a:buFont typeface="Wingdings" charset="0"/>
              <a:buNone/>
            </a:pPr>
            <a:endParaRPr lang="en-US">
              <a:solidFill>
                <a:srgbClr val="000000"/>
              </a:solidFill>
              <a:latin typeface="Arial" charset="0"/>
              <a:ea typeface="MS PGothic" charset="0"/>
            </a:endParaRPr>
          </a:p>
          <a:p>
            <a:pPr marL="0" indent="0" algn="ctr">
              <a:buFont typeface="Wingdings" charset="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  <a:ea typeface="MS PGothic" charset="0"/>
              </a:rPr>
              <a:t>Used the </a:t>
            </a:r>
            <a:r>
              <a:rPr lang="en-US" b="1" u="sng">
                <a:solidFill>
                  <a:srgbClr val="FF0000"/>
                </a:solidFill>
                <a:latin typeface="Arial" charset="0"/>
                <a:ea typeface="MS PGothic" charset="0"/>
              </a:rPr>
              <a:t>Federalist Papers </a:t>
            </a:r>
            <a:r>
              <a:rPr lang="en-US">
                <a:solidFill>
                  <a:srgbClr val="000000"/>
                </a:solidFill>
                <a:latin typeface="Arial" charset="0"/>
                <a:ea typeface="MS PGothic" charset="0"/>
              </a:rPr>
              <a:t>to argue the government needed to be stronger!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2969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1350963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257800"/>
            <a:ext cx="16129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-7938" y="2590800"/>
            <a:ext cx="1295401" cy="5334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1800" b="1"/>
              <a:t>Alexander Hamilton</a:t>
            </a:r>
            <a:endParaRPr lang="en-US" sz="1800" b="1" i="1" u="sng">
              <a:solidFill>
                <a:srgbClr val="FF0000"/>
              </a:solidFill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15875" y="4572000"/>
            <a:ext cx="1295400" cy="5334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1800" b="1"/>
              <a:t>James Madison</a:t>
            </a:r>
            <a:endParaRPr lang="en-US" sz="1800" b="1" i="1" u="sng">
              <a:solidFill>
                <a:srgbClr val="FF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0" y="6296025"/>
            <a:ext cx="1295400" cy="5334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1800" b="1"/>
              <a:t>John </a:t>
            </a:r>
          </a:p>
          <a:p>
            <a:pPr algn="ctr">
              <a:lnSpc>
                <a:spcPct val="80000"/>
              </a:lnSpc>
            </a:pPr>
            <a:r>
              <a:rPr lang="en-US" sz="1800" b="1"/>
              <a:t>Jay</a:t>
            </a:r>
            <a:endParaRPr lang="en-US" sz="1800" b="1" i="1" u="sng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953000" y="1752600"/>
            <a:ext cx="3200400" cy="3733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>
              <a:buFont typeface="Wingdings" charset="0"/>
              <a:buNone/>
            </a:pPr>
            <a:r>
              <a:rPr lang="en-US" sz="2600">
                <a:latin typeface="Arial" charset="0"/>
                <a:ea typeface="MS PGothic" charset="0"/>
              </a:rPr>
              <a:t>Against the Constitution = </a:t>
            </a:r>
          </a:p>
          <a:p>
            <a:pPr marL="0" indent="0" algn="ctr">
              <a:buFont typeface="Wingdings" charset="0"/>
              <a:buNone/>
            </a:pPr>
            <a:r>
              <a:rPr lang="en-US" sz="2600" b="1" u="sng">
                <a:solidFill>
                  <a:srgbClr val="FF0000"/>
                </a:solidFill>
                <a:latin typeface="Arial" charset="0"/>
                <a:ea typeface="MS PGothic" charset="0"/>
              </a:rPr>
              <a:t>ANTI- FEDERALISTS</a:t>
            </a:r>
          </a:p>
          <a:p>
            <a:pPr marL="0" indent="0" algn="ctr">
              <a:lnSpc>
                <a:spcPct val="60000"/>
              </a:lnSpc>
              <a:buFont typeface="Wingdings" charset="0"/>
              <a:buNone/>
            </a:pPr>
            <a:endParaRPr lang="en-US" sz="2600">
              <a:solidFill>
                <a:srgbClr val="000000"/>
              </a:solidFill>
              <a:latin typeface="Arial" charset="0"/>
              <a:ea typeface="MS PGothic" charset="0"/>
            </a:endParaRPr>
          </a:p>
          <a:p>
            <a:pPr marL="0" indent="0" algn="ctr">
              <a:buFont typeface="Wingdings" charset="0"/>
              <a:buNone/>
            </a:pPr>
            <a:r>
              <a:rPr lang="en-US" sz="2500">
                <a:solidFill>
                  <a:srgbClr val="000000"/>
                </a:solidFill>
                <a:latin typeface="Arial" charset="0"/>
                <a:ea typeface="MS PGothic" charset="0"/>
              </a:rPr>
              <a:t>Believed Constitution placed too much </a:t>
            </a:r>
            <a:r>
              <a:rPr lang="en-US" sz="2500" b="1" u="sng">
                <a:solidFill>
                  <a:srgbClr val="FF0000"/>
                </a:solidFill>
                <a:latin typeface="Arial" charset="0"/>
                <a:ea typeface="MS PGothic" charset="0"/>
              </a:rPr>
              <a:t>power</a:t>
            </a:r>
            <a:r>
              <a:rPr lang="en-US" sz="2500">
                <a:solidFill>
                  <a:srgbClr val="FF0000"/>
                </a:solidFill>
                <a:latin typeface="Arial" charset="0"/>
                <a:ea typeface="MS PGothic" charset="0"/>
              </a:rPr>
              <a:t> </a:t>
            </a:r>
            <a:r>
              <a:rPr lang="en-US" sz="2500">
                <a:solidFill>
                  <a:srgbClr val="000000"/>
                </a:solidFill>
                <a:latin typeface="Arial" charset="0"/>
                <a:ea typeface="MS PGothic" charset="0"/>
              </a:rPr>
              <a:t>in gov’t; favored the </a:t>
            </a:r>
            <a:r>
              <a:rPr lang="en-US" sz="2500" b="1" u="sng">
                <a:solidFill>
                  <a:srgbClr val="FF0000"/>
                </a:solidFill>
                <a:latin typeface="Arial" charset="0"/>
                <a:ea typeface="MS PGothic" charset="0"/>
              </a:rPr>
              <a:t>elite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5748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932238"/>
            <a:ext cx="1143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7924800" y="2743200"/>
            <a:ext cx="1143000" cy="5334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1800" b="1"/>
              <a:t>Thomas Jefferson</a:t>
            </a:r>
            <a:endParaRPr lang="en-US" sz="1800" b="1" i="1" u="sng">
              <a:solidFill>
                <a:srgbClr val="FF0000"/>
              </a:solidFill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8001000" y="5029200"/>
            <a:ext cx="1143000" cy="5334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1800" b="1"/>
              <a:t>George Mason</a:t>
            </a:r>
            <a:endParaRPr lang="en-US" sz="1800" b="1" i="1" u="sng">
              <a:solidFill>
                <a:srgbClr val="FF0000"/>
              </a:solidFill>
            </a:endParaRP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1905000" y="5638800"/>
            <a:ext cx="7086600" cy="11430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000" b="1">
                <a:latin typeface="Abadi MT Condensed Extra Bold" charset="0"/>
                <a:cs typeface="Abadi MT Condensed Extra Bold" charset="0"/>
              </a:rPr>
              <a:t>After months of debate, Federalist and Anti-Federalists finally reached a solution…</a:t>
            </a:r>
            <a:endParaRPr lang="en-US" sz="3000" b="1" i="1" u="sng">
              <a:solidFill>
                <a:srgbClr val="FF0000"/>
              </a:solidFill>
              <a:latin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 animBg="1"/>
      <p:bldP spid="9" grpId="0" animBg="1"/>
      <p:bldP spid="10" grpId="0" animBg="1"/>
      <p:bldP spid="11" grpId="0" animBg="1"/>
      <p:bldP spid="12" grpId="0" build="p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152400" y="152400"/>
            <a:ext cx="8763000" cy="10668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000" b="1" u="sng">
                <a:solidFill>
                  <a:srgbClr val="FF0000"/>
                </a:solidFill>
                <a:latin typeface="Abadi MT Condensed Extra Bold" charset="0"/>
                <a:cs typeface="Abadi MT Condensed Extra Bold" charset="0"/>
              </a:rPr>
              <a:t>Anti-Federalists </a:t>
            </a:r>
            <a:r>
              <a:rPr lang="en-US" sz="3000" b="1">
                <a:latin typeface="Abadi MT Condensed Extra Bold" charset="0"/>
                <a:cs typeface="Abadi MT Condensed Extra Bold" charset="0"/>
              </a:rPr>
              <a:t>would support Constitution IF a </a:t>
            </a:r>
            <a:r>
              <a:rPr lang="en-US" sz="3000" u="sng">
                <a:solidFill>
                  <a:srgbClr val="FF0000"/>
                </a:solidFill>
                <a:latin typeface="Abadi MT Condensed Extra Bold" charset="0"/>
                <a:cs typeface="Abadi MT Condensed Extra Bold" charset="0"/>
              </a:rPr>
              <a:t>Bill of Rights </a:t>
            </a:r>
            <a:r>
              <a:rPr lang="en-US" sz="3000" b="1">
                <a:latin typeface="Abadi MT Condensed Extra Bold" charset="0"/>
                <a:cs typeface="Abadi MT Condensed Extra Bold" charset="0"/>
              </a:rPr>
              <a:t>was added.</a:t>
            </a:r>
            <a:endParaRPr lang="en-US" sz="3000" b="1" i="1" u="sng">
              <a:solidFill>
                <a:srgbClr val="FF0000"/>
              </a:solidFill>
              <a:latin typeface="Abadi MT Condensed Extra Bold" charset="0"/>
              <a:cs typeface="Abadi MT Condensed Extra Bold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114800" y="1371600"/>
            <a:ext cx="4876800" cy="9906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700" b="1">
                <a:latin typeface="Abadi MT Condensed Extra Bold" charset="0"/>
                <a:cs typeface="Abadi MT Condensed Extra Bold" charset="0"/>
              </a:rPr>
              <a:t>This is a list of rights and </a:t>
            </a:r>
            <a:r>
              <a:rPr lang="en-US" sz="2700" b="1" u="sng">
                <a:solidFill>
                  <a:srgbClr val="FF0000"/>
                </a:solidFill>
                <a:latin typeface="Abadi MT Condensed Extra Bold" charset="0"/>
                <a:cs typeface="Abadi MT Condensed Extra Bold" charset="0"/>
              </a:rPr>
              <a:t>freedoms</a:t>
            </a:r>
            <a:r>
              <a:rPr lang="en-US" sz="2700" b="1">
                <a:solidFill>
                  <a:srgbClr val="FF0000"/>
                </a:solidFill>
                <a:latin typeface="Abadi MT Condensed Extra Bold" charset="0"/>
                <a:cs typeface="Abadi MT Condensed Extra Bold" charset="0"/>
              </a:rPr>
              <a:t> </a:t>
            </a:r>
            <a:r>
              <a:rPr lang="en-US" sz="2700" b="1">
                <a:latin typeface="Abadi MT Condensed Extra Bold" charset="0"/>
                <a:cs typeface="Abadi MT Condensed Extra Bold" charset="0"/>
              </a:rPr>
              <a:t>guaranteed to all people</a:t>
            </a:r>
            <a:endParaRPr lang="en-US" sz="2700" b="1" i="1">
              <a:latin typeface="Abadi MT Condensed Extra Bold" charset="0"/>
              <a:cs typeface="Abadi MT Condensed Extra Bol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371600"/>
            <a:ext cx="3709987" cy="3124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4114800" y="2590800"/>
            <a:ext cx="4876800" cy="990600"/>
          </a:xfrm>
          <a:prstGeom prst="wedgeRectCallout">
            <a:avLst>
              <a:gd name="adj1" fmla="val 34597"/>
              <a:gd name="adj2" fmla="val 20329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700" b="1">
                <a:latin typeface="Abadi MT Condensed Extra Bold" charset="0"/>
                <a:cs typeface="Abadi MT Condensed Extra Bold" charset="0"/>
              </a:rPr>
              <a:t>This would </a:t>
            </a:r>
            <a:r>
              <a:rPr lang="en-US" sz="2700" b="1" u="sng">
                <a:solidFill>
                  <a:srgbClr val="FF0000"/>
                </a:solidFill>
                <a:latin typeface="Abadi MT Condensed Extra Bold" charset="0"/>
                <a:cs typeface="Abadi MT Condensed Extra Bold" charset="0"/>
              </a:rPr>
              <a:t>guarantee</a:t>
            </a:r>
            <a:r>
              <a:rPr lang="en-US" sz="2700" b="1">
                <a:solidFill>
                  <a:srgbClr val="FF0000"/>
                </a:solidFill>
                <a:latin typeface="Abadi MT Condensed Extra Bold" charset="0"/>
                <a:cs typeface="Abadi MT Condensed Extra Bold" charset="0"/>
              </a:rPr>
              <a:t> </a:t>
            </a:r>
            <a:r>
              <a:rPr lang="en-US" sz="2700" b="1">
                <a:latin typeface="Abadi MT Condensed Extra Bold" charset="0"/>
                <a:cs typeface="Abadi MT Condensed Extra Bold" charset="0"/>
              </a:rPr>
              <a:t>gov’t could not become too strong</a:t>
            </a:r>
            <a:endParaRPr lang="en-US" sz="2700" b="1" i="1">
              <a:latin typeface="Abadi MT Condensed Extra Bold" charset="0"/>
              <a:cs typeface="Abadi MT Condensed Extra Bold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 rot="21276140">
            <a:off x="1143000" y="4525963"/>
            <a:ext cx="7212013" cy="1947862"/>
          </a:xfrm>
          <a:prstGeom prst="wedgeRectCallout">
            <a:avLst>
              <a:gd name="adj1" fmla="val 34595"/>
              <a:gd name="adj2" fmla="val 2032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500" b="1" dirty="0">
                <a:latin typeface="+mj-lt"/>
                <a:cs typeface="Abadi MT Condensed Extra Bold"/>
              </a:rPr>
              <a:t>To satisfy Anti-Federalists, 10 </a:t>
            </a:r>
            <a:r>
              <a:rPr lang="en-US" sz="3500" b="1" u="sng" dirty="0">
                <a:solidFill>
                  <a:srgbClr val="FF0000"/>
                </a:solidFill>
                <a:latin typeface="+mj-lt"/>
                <a:cs typeface="Abadi MT Condensed Extra Bold"/>
              </a:rPr>
              <a:t>amendments</a:t>
            </a:r>
            <a:r>
              <a:rPr lang="en-US" sz="3500" b="1" dirty="0">
                <a:latin typeface="+mj-lt"/>
                <a:cs typeface="Abadi MT Condensed Extra Bold"/>
              </a:rPr>
              <a:t> (or changes) are added to protect the people.</a:t>
            </a:r>
            <a:endParaRPr lang="en-US" sz="3500" b="1" i="1" dirty="0">
              <a:latin typeface="+mj-lt"/>
              <a:cs typeface="Abadi MT Condensed Extra Bol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71438"/>
            <a:ext cx="9525000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97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Rectangle 6"/>
          <p:cNvSpPr>
            <a:spLocks noGrp="1" noChangeArrowheads="1"/>
          </p:cNvSpPr>
          <p:nvPr>
            <p:ph type="title"/>
          </p:nvPr>
        </p:nvSpPr>
        <p:spPr>
          <a:xfrm>
            <a:off x="969963" y="381000"/>
            <a:ext cx="8153400" cy="838200"/>
          </a:xfrm>
          <a:noFill/>
        </p:spPr>
        <p:txBody>
          <a:bodyPr lIns="90488" tIns="44450" rIns="90488" bIns="44450">
            <a:normAutofit fontScale="90000"/>
          </a:bodyPr>
          <a:lstStyle/>
          <a:p>
            <a:pPr algn="ctr" eaLnBrk="1" hangingPunct="1"/>
            <a:r>
              <a:rPr lang="en-US" sz="4000">
                <a:latin typeface="Times New Roman" charset="0"/>
                <a:ea typeface="MS PGothic" charset="0"/>
              </a:rPr>
              <a:t>So, did the Articles do anything that was good? Organize territory!</a:t>
            </a:r>
          </a:p>
        </p:txBody>
      </p:sp>
      <p:sp>
        <p:nvSpPr>
          <p:cNvPr id="33798" name="Rectangle 7"/>
          <p:cNvSpPr txBox="1">
            <a:spLocks noChangeArrowheads="1"/>
          </p:cNvSpPr>
          <p:nvPr/>
        </p:nvSpPr>
        <p:spPr bwMode="auto">
          <a:xfrm>
            <a:off x="838200" y="1600200"/>
            <a:ext cx="830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0000"/>
              </a:spcBef>
              <a:buClr>
                <a:schemeClr val="accent1"/>
              </a:buClr>
              <a:buSzPct val="80000"/>
              <a:buFont typeface="Wingdings" charset="0"/>
              <a:buChar char="n"/>
            </a:pPr>
            <a:r>
              <a:rPr lang="en-US" sz="3800">
                <a:latin typeface="Arial" charset="0"/>
              </a:rPr>
              <a:t>After the </a:t>
            </a:r>
            <a:r>
              <a:rPr lang="en-US" sz="3800" b="1" u="sng">
                <a:solidFill>
                  <a:srgbClr val="FF0000"/>
                </a:solidFill>
                <a:latin typeface="Arial" charset="0"/>
              </a:rPr>
              <a:t>revolution</a:t>
            </a:r>
            <a:r>
              <a:rPr lang="en-US" sz="3800">
                <a:latin typeface="Arial" charset="0"/>
              </a:rPr>
              <a:t>, the United States received a lot of land that was previously occupied by </a:t>
            </a:r>
            <a:r>
              <a:rPr lang="en-US" sz="3800" b="1" u="sng">
                <a:solidFill>
                  <a:srgbClr val="FF0000"/>
                </a:solidFill>
                <a:latin typeface="Arial" charset="0"/>
              </a:rPr>
              <a:t>Britain</a:t>
            </a:r>
            <a:r>
              <a:rPr lang="en-US" sz="3800">
                <a:latin typeface="Arial" charset="0"/>
              </a:rPr>
              <a:t>.  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  <a:buClr>
                <a:schemeClr val="accent1"/>
              </a:buClr>
              <a:buSzPct val="80000"/>
              <a:buFont typeface="Wingdings" charset="0"/>
              <a:buChar char="n"/>
            </a:pPr>
            <a:endParaRPr lang="en-US" sz="3800">
              <a:latin typeface="Arial" charset="0"/>
            </a:endParaRPr>
          </a:p>
          <a:p>
            <a:pPr eaLnBrk="1" hangingPunct="1">
              <a:lnSpc>
                <a:spcPct val="95000"/>
              </a:lnSpc>
              <a:spcBef>
                <a:spcPct val="10000"/>
              </a:spcBef>
              <a:buClr>
                <a:schemeClr val="accent1"/>
              </a:buClr>
              <a:buSzPct val="80000"/>
              <a:buFont typeface="Wingdings" charset="0"/>
              <a:buChar char="n"/>
            </a:pPr>
            <a:r>
              <a:rPr lang="en-US" sz="3800">
                <a:latin typeface="Arial" charset="0"/>
              </a:rPr>
              <a:t>The Articles of Confederation passed two </a:t>
            </a:r>
            <a:r>
              <a:rPr lang="en-US" sz="3800" b="1" u="sng">
                <a:solidFill>
                  <a:srgbClr val="FF0000"/>
                </a:solidFill>
                <a:latin typeface="Arial" charset="0"/>
              </a:rPr>
              <a:t>laws</a:t>
            </a:r>
            <a:r>
              <a:rPr lang="en-US" sz="38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800">
                <a:latin typeface="Arial" charset="0"/>
              </a:rPr>
              <a:t>to help organize this </a:t>
            </a:r>
            <a:r>
              <a:rPr lang="en-US" sz="3800" b="1" u="sng">
                <a:solidFill>
                  <a:srgbClr val="FF0000"/>
                </a:solidFill>
                <a:latin typeface="Arial" charset="0"/>
              </a:rPr>
              <a:t>territory</a:t>
            </a:r>
            <a:r>
              <a:rPr lang="en-US" sz="3800">
                <a:latin typeface="Arial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613148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3584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</p:spPr>
        <p:txBody>
          <a:bodyPr/>
          <a:lstStyle/>
          <a:p>
            <a:pPr algn="ctr" eaLnBrk="1" hangingPunct="1"/>
            <a:r>
              <a:rPr lang="en-US">
                <a:solidFill>
                  <a:schemeClr val="tx1"/>
                </a:solidFill>
                <a:latin typeface="Times New Roman" charset="0"/>
                <a:ea typeface="MS PGothic" charset="0"/>
              </a:rPr>
              <a:t>The United States, 1783</a:t>
            </a:r>
          </a:p>
        </p:txBody>
      </p:sp>
      <p:sp>
        <p:nvSpPr>
          <p:cNvPr id="35843" name="Rectangle 6"/>
          <p:cNvSpPr>
            <a:spLocks noChangeArrowheads="1"/>
          </p:cNvSpPr>
          <p:nvPr/>
        </p:nvSpPr>
        <p:spPr bwMode="auto">
          <a:xfrm>
            <a:off x="3886200" y="6400800"/>
            <a:ext cx="5257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5844" name="Picture 11" descr="c07m02"/>
          <p:cNvPicPr preferRelativeResize="0"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4929" r="5000" b="121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12"/>
          <p:cNvSpPr txBox="1">
            <a:spLocks noChangeArrowheads="1"/>
          </p:cNvSpPr>
          <p:nvPr/>
        </p:nvSpPr>
        <p:spPr bwMode="auto">
          <a:xfrm>
            <a:off x="152400" y="76200"/>
            <a:ext cx="7010400" cy="617538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4000"/>
              <a:t>The USA in the “Critical Period”</a:t>
            </a:r>
          </a:p>
        </p:txBody>
      </p:sp>
    </p:spTree>
    <p:extLst>
      <p:ext uri="{BB962C8B-B14F-4D97-AF65-F5344CB8AC3E}">
        <p14:creationId xmlns:p14="http://schemas.microsoft.com/office/powerpoint/2010/main" val="31347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MS PGothic" charset="0"/>
            </a:endParaRPr>
          </a:p>
        </p:txBody>
      </p:sp>
      <p:pic>
        <p:nvPicPr>
          <p:cNvPr id="36867" name="Picture 3" descr="Indy_farmlan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0"/>
            <a:ext cx="10201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-381000" y="36513"/>
            <a:ext cx="3886200" cy="801687"/>
          </a:xfrm>
          <a:prstGeom prst="wedgeRectCallout">
            <a:avLst>
              <a:gd name="adj1" fmla="val -12417"/>
              <a:gd name="adj2" fmla="val 106361"/>
            </a:avLst>
          </a:prstGeom>
          <a:solidFill>
            <a:srgbClr val="FFCC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3000" b="1"/>
              <a:t>What do you notice in this aerial view?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5486400" y="5562600"/>
            <a:ext cx="3886200" cy="801688"/>
          </a:xfrm>
          <a:prstGeom prst="wedgeRectCallout">
            <a:avLst>
              <a:gd name="adj1" fmla="val -27917"/>
              <a:gd name="adj2" fmla="val -90648"/>
            </a:avLst>
          </a:prstGeom>
          <a:solidFill>
            <a:srgbClr val="FFCC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3000" b="1"/>
              <a:t>THIS was created by the Land Ordinance!</a:t>
            </a:r>
          </a:p>
        </p:txBody>
      </p:sp>
    </p:spTree>
    <p:extLst>
      <p:ext uri="{BB962C8B-B14F-4D97-AF65-F5344CB8AC3E}">
        <p14:creationId xmlns:p14="http://schemas.microsoft.com/office/powerpoint/2010/main" val="424915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6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077200" cy="914400"/>
          </a:xfrm>
          <a:noFill/>
        </p:spPr>
        <p:txBody>
          <a:bodyPr lIns="90488" tIns="44450" rIns="90488" bIns="44450"/>
          <a:lstStyle/>
          <a:p>
            <a:pPr algn="ctr" eaLnBrk="1" hangingPunct="1"/>
            <a:r>
              <a:rPr lang="en-US">
                <a:latin typeface="Times New Roman" charset="0"/>
                <a:ea typeface="MS PGothic" charset="0"/>
              </a:rPr>
              <a:t>The </a:t>
            </a:r>
            <a:r>
              <a:rPr lang="en-US" b="1" u="sng">
                <a:solidFill>
                  <a:srgbClr val="FF0000"/>
                </a:solidFill>
                <a:latin typeface="Times New Roman" charset="0"/>
                <a:ea typeface="MS PGothic" charset="0"/>
              </a:rPr>
              <a:t>Land Ordinance </a:t>
            </a:r>
            <a:r>
              <a:rPr lang="en-US">
                <a:latin typeface="Times New Roman" charset="0"/>
                <a:ea typeface="MS PGothic" charset="0"/>
              </a:rPr>
              <a:t>of 1785</a:t>
            </a:r>
          </a:p>
        </p:txBody>
      </p:sp>
      <p:sp>
        <p:nvSpPr>
          <p:cNvPr id="37894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>
            <a:normAutofit fontScale="92500" lnSpcReduction="20000"/>
          </a:bodyPr>
          <a:lstStyle/>
          <a:p>
            <a:pPr eaLnBrk="1" hangingPunct="1"/>
            <a:r>
              <a:rPr lang="en-US" sz="3000">
                <a:latin typeface="Arial" charset="0"/>
                <a:ea typeface="MS PGothic" charset="0"/>
              </a:rPr>
              <a:t>The U.S. gov</a:t>
            </a:r>
            <a:r>
              <a:rPr lang="ja-JP" altLang="en-US" sz="3000">
                <a:latin typeface="Arial" charset="0"/>
                <a:ea typeface="MS PGothic" charset="0"/>
              </a:rPr>
              <a:t>’</a:t>
            </a:r>
            <a:r>
              <a:rPr lang="en-US" altLang="ja-JP" sz="3000">
                <a:latin typeface="Arial" charset="0"/>
                <a:ea typeface="MS PGothic" charset="0"/>
              </a:rPr>
              <a:t>t was eager to </a:t>
            </a:r>
            <a:r>
              <a:rPr lang="en-US" altLang="ja-JP" sz="3000" b="1" u="sng">
                <a:solidFill>
                  <a:srgbClr val="FF0000"/>
                </a:solidFill>
                <a:latin typeface="Arial" charset="0"/>
                <a:ea typeface="MS PGothic" charset="0"/>
              </a:rPr>
              <a:t>sell off </a:t>
            </a:r>
            <a:r>
              <a:rPr lang="en-US" altLang="ja-JP" sz="3000">
                <a:latin typeface="Arial" charset="0"/>
                <a:ea typeface="MS PGothic" charset="0"/>
              </a:rPr>
              <a:t>Western lands to settlers to gain </a:t>
            </a:r>
            <a:r>
              <a:rPr lang="en-US" altLang="ja-JP" sz="3000" b="1" u="sng">
                <a:solidFill>
                  <a:srgbClr val="FF0000"/>
                </a:solidFill>
                <a:latin typeface="Arial" charset="0"/>
                <a:ea typeface="MS PGothic" charset="0"/>
              </a:rPr>
              <a:t>revenue</a:t>
            </a:r>
            <a:r>
              <a:rPr lang="en-US" altLang="ja-JP" sz="3000">
                <a:solidFill>
                  <a:srgbClr val="FF0000"/>
                </a:solidFill>
                <a:latin typeface="Arial" charset="0"/>
                <a:ea typeface="MS PGothic" charset="0"/>
              </a:rPr>
              <a:t> </a:t>
            </a:r>
            <a:r>
              <a:rPr lang="en-US" altLang="ja-JP" sz="3000">
                <a:latin typeface="Arial" charset="0"/>
                <a:ea typeface="MS PGothic" charset="0"/>
              </a:rPr>
              <a:t>(since the gov</a:t>
            </a:r>
            <a:r>
              <a:rPr lang="ja-JP" altLang="en-US" sz="3000">
                <a:latin typeface="Arial" charset="0"/>
                <a:ea typeface="MS PGothic" charset="0"/>
              </a:rPr>
              <a:t>’</a:t>
            </a:r>
            <a:r>
              <a:rPr lang="en-US" altLang="ja-JP" sz="3000">
                <a:latin typeface="Arial" charset="0"/>
                <a:ea typeface="MS PGothic" charset="0"/>
              </a:rPr>
              <a:t>t did not have the power to </a:t>
            </a:r>
            <a:r>
              <a:rPr lang="en-US" altLang="ja-JP" sz="3000" b="1" u="sng">
                <a:solidFill>
                  <a:srgbClr val="FF0000"/>
                </a:solidFill>
                <a:latin typeface="Arial" charset="0"/>
                <a:ea typeface="MS PGothic" charset="0"/>
              </a:rPr>
              <a:t>tax</a:t>
            </a:r>
            <a:r>
              <a:rPr lang="en-US" altLang="ja-JP" sz="3000">
                <a:latin typeface="Arial" charset="0"/>
                <a:ea typeface="MS PGothic" charset="0"/>
              </a:rPr>
              <a:t>)</a:t>
            </a:r>
          </a:p>
          <a:p>
            <a:pPr lvl="1" eaLnBrk="1" hangingPunct="1"/>
            <a:r>
              <a:rPr lang="en-US" sz="3300">
                <a:latin typeface="Arial" charset="0"/>
                <a:ea typeface="MS PGothic" charset="0"/>
              </a:rPr>
              <a:t>Established an orderly process for laying out western </a:t>
            </a:r>
            <a:r>
              <a:rPr lang="en-US" sz="3300" b="1" u="sng">
                <a:solidFill>
                  <a:srgbClr val="FF0000"/>
                </a:solidFill>
                <a:latin typeface="Arial" charset="0"/>
                <a:ea typeface="MS PGothic" charset="0"/>
              </a:rPr>
              <a:t>townships</a:t>
            </a:r>
          </a:p>
          <a:p>
            <a:pPr lvl="2" eaLnBrk="1" hangingPunct="1"/>
            <a:r>
              <a:rPr lang="en-US" sz="3000">
                <a:solidFill>
                  <a:srgbClr val="000000"/>
                </a:solidFill>
                <a:latin typeface="Arial" charset="0"/>
                <a:ea typeface="MS PGothic" charset="0"/>
              </a:rPr>
              <a:t>6 mile by 6 mile sections (</a:t>
            </a:r>
            <a:r>
              <a:rPr lang="en-US" sz="3000" b="1" u="sng">
                <a:solidFill>
                  <a:srgbClr val="FF0000"/>
                </a:solidFill>
                <a:latin typeface="Arial" charset="0"/>
                <a:ea typeface="MS PGothic" charset="0"/>
              </a:rPr>
              <a:t>36 square miles</a:t>
            </a:r>
            <a:r>
              <a:rPr lang="en-US" sz="3000">
                <a:solidFill>
                  <a:srgbClr val="000000"/>
                </a:solidFill>
                <a:latin typeface="Arial" charset="0"/>
                <a:ea typeface="MS PGothic" charset="0"/>
              </a:rPr>
              <a:t>).  Townships also had 36 “lots” </a:t>
            </a:r>
          </a:p>
          <a:p>
            <a:pPr lvl="2" eaLnBrk="1" hangingPunct="1"/>
            <a:r>
              <a:rPr lang="en-US" sz="3000">
                <a:solidFill>
                  <a:srgbClr val="000000"/>
                </a:solidFill>
                <a:latin typeface="Arial" charset="0"/>
                <a:ea typeface="MS PGothic" charset="0"/>
              </a:rPr>
              <a:t>Some lots could be sold as is, some could be broken into parts.</a:t>
            </a:r>
          </a:p>
          <a:p>
            <a:pPr lvl="1" eaLnBrk="1" hangingPunct="1"/>
            <a:r>
              <a:rPr lang="en-US" sz="3000" b="1" u="sng">
                <a:solidFill>
                  <a:srgbClr val="FF0000"/>
                </a:solidFill>
                <a:latin typeface="Arial" charset="0"/>
                <a:ea typeface="MS PGothic" charset="0"/>
              </a:rPr>
              <a:t>Section 16 </a:t>
            </a:r>
            <a:r>
              <a:rPr lang="en-US" sz="3000">
                <a:latin typeface="Arial" charset="0"/>
                <a:ea typeface="MS PGothic" charset="0"/>
              </a:rPr>
              <a:t>of the each township was dedicated to public </a:t>
            </a:r>
            <a:r>
              <a:rPr lang="en-US" sz="3000" b="1" u="sng">
                <a:solidFill>
                  <a:srgbClr val="FF0000"/>
                </a:solidFill>
                <a:latin typeface="Arial" charset="0"/>
                <a:ea typeface="MS PGothic" charset="0"/>
              </a:rPr>
              <a:t>schools </a:t>
            </a:r>
          </a:p>
        </p:txBody>
      </p:sp>
    </p:spTree>
    <p:extLst>
      <p:ext uri="{BB962C8B-B14F-4D97-AF65-F5344CB8AC3E}">
        <p14:creationId xmlns:p14="http://schemas.microsoft.com/office/powerpoint/2010/main" val="24950148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  <a:ea typeface="MS PGothic" charset="0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r="50781" b="33333"/>
          <a:stretch>
            <a:fillRect/>
          </a:stretch>
        </p:blipFill>
        <p:spPr bwMode="auto">
          <a:xfrm>
            <a:off x="0" y="0"/>
            <a:ext cx="914400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19753" r="57851" b="34380"/>
          <a:stretch>
            <a:fillRect/>
          </a:stretch>
        </p:blipFill>
        <p:spPr bwMode="auto">
          <a:xfrm>
            <a:off x="1828800" y="381000"/>
            <a:ext cx="6394450" cy="6262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18753" r="66383" b="33379"/>
          <a:stretch>
            <a:fillRect/>
          </a:stretch>
        </p:blipFill>
        <p:spPr bwMode="auto">
          <a:xfrm>
            <a:off x="4616450" y="304800"/>
            <a:ext cx="3308350" cy="63182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30209" r="76563" b="48958"/>
          <a:stretch>
            <a:fillRect/>
          </a:stretch>
        </p:blipFill>
        <p:spPr bwMode="auto">
          <a:xfrm>
            <a:off x="4267200" y="15240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2917" r="53906" b="33333"/>
          <a:stretch>
            <a:fillRect/>
          </a:stretch>
        </p:blipFill>
        <p:spPr bwMode="auto">
          <a:xfrm>
            <a:off x="228600" y="49213"/>
            <a:ext cx="8915400" cy="68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1" name="Picture 9"/>
          <p:cNvPicPr>
            <a:picLocks noChangeAspect="1" noChangeArrowheads="1"/>
          </p:cNvPicPr>
          <p:nvPr/>
        </p:nvPicPr>
        <p:blipFill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r="4079"/>
          <a:stretch>
            <a:fillRect/>
          </a:stretch>
        </p:blipFill>
        <p:spPr bwMode="auto">
          <a:xfrm>
            <a:off x="0" y="33338"/>
            <a:ext cx="9144000" cy="6824662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8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Rectangle 6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077200" cy="685800"/>
          </a:xfrm>
          <a:noFill/>
        </p:spPr>
        <p:txBody>
          <a:bodyPr lIns="90488" tIns="44450" rIns="90488" bIns="44450">
            <a:normAutofit fontScale="90000"/>
          </a:bodyPr>
          <a:lstStyle/>
          <a:p>
            <a:pPr algn="ctr" eaLnBrk="1" hangingPunct="1"/>
            <a:r>
              <a:rPr lang="en-US">
                <a:latin typeface="Times New Roman" charset="0"/>
                <a:ea typeface="MS PGothic" charset="0"/>
              </a:rPr>
              <a:t>The </a:t>
            </a:r>
            <a:r>
              <a:rPr lang="en-US" b="1" u="sng">
                <a:solidFill>
                  <a:srgbClr val="FF0000"/>
                </a:solidFill>
                <a:latin typeface="Times New Roman" charset="0"/>
                <a:ea typeface="MS PGothic" charset="0"/>
              </a:rPr>
              <a:t>Northwest</a:t>
            </a:r>
            <a:r>
              <a:rPr lang="en-US">
                <a:solidFill>
                  <a:srgbClr val="FF0000"/>
                </a:solidFill>
                <a:latin typeface="Times New Roman" charset="0"/>
                <a:ea typeface="MS PGothic" charset="0"/>
              </a:rPr>
              <a:t> </a:t>
            </a:r>
            <a:r>
              <a:rPr lang="en-US">
                <a:latin typeface="Times New Roman" charset="0"/>
                <a:ea typeface="MS PGothic" charset="0"/>
              </a:rPr>
              <a:t>Ordinance</a:t>
            </a:r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4400" y="228600"/>
            <a:ext cx="8229600" cy="5715000"/>
          </a:xfrm>
        </p:spPr>
        <p:txBody>
          <a:bodyPr lIns="90488" tIns="44450" rIns="90488" bIns="44450">
            <a:normAutofit fontScale="92500" lnSpcReduction="10000"/>
          </a:bodyPr>
          <a:lstStyle/>
          <a:p>
            <a:pPr marL="0" indent="0" eaLnBrk="1" hangingPunct="1">
              <a:lnSpc>
                <a:spcPct val="90000"/>
              </a:lnSpc>
              <a:spcBef>
                <a:spcPct val="5000"/>
              </a:spcBef>
              <a:buFont typeface="Wingdings" charset="0"/>
              <a:buNone/>
              <a:defRPr/>
            </a:pPr>
            <a:endParaRPr lang="en-US" sz="3800" dirty="0" smtClean="0"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5000"/>
              </a:spcBef>
              <a:buFont typeface="Wingdings" pitchFamily="2" charset="2"/>
              <a:buChar char="n"/>
              <a:defRPr/>
            </a:pPr>
            <a:r>
              <a:rPr lang="en-US" sz="3800" dirty="0" smtClean="0">
                <a:ea typeface="+mn-ea"/>
                <a:cs typeface="+mn-cs"/>
              </a:rPr>
              <a:t>The </a:t>
            </a:r>
            <a:r>
              <a:rPr lang="en-US" sz="38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Northwest Ordinance</a:t>
            </a:r>
            <a:r>
              <a:rPr lang="en-US" sz="3800" dirty="0" smtClean="0">
                <a:ea typeface="+mn-ea"/>
                <a:cs typeface="+mn-cs"/>
              </a:rPr>
              <a:t> (1787) gave </a:t>
            </a:r>
            <a:r>
              <a:rPr lang="en-US" sz="3800" b="1" u="sng" dirty="0" smtClean="0">
                <a:solidFill>
                  <a:srgbClr val="FF0000"/>
                </a:solidFill>
                <a:ea typeface="+mn-ea"/>
                <a:cs typeface="+mn-cs"/>
              </a:rPr>
              <a:t>structure</a:t>
            </a:r>
            <a:r>
              <a:rPr lang="en-US" sz="3800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n-US" sz="3800" dirty="0" smtClean="0">
                <a:ea typeface="+mn-ea"/>
                <a:cs typeface="+mn-cs"/>
              </a:rPr>
              <a:t>to the NW territory:</a:t>
            </a:r>
          </a:p>
          <a:p>
            <a:pPr lvl="1" eaLnBrk="1" hangingPunct="1">
              <a:lnSpc>
                <a:spcPct val="90000"/>
              </a:lnSpc>
              <a:spcBef>
                <a:spcPct val="5000"/>
              </a:spcBef>
              <a:defRPr/>
            </a:pPr>
            <a:endParaRPr lang="en-US" sz="3500" dirty="0" smtClean="0"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sz="3500" dirty="0" smtClean="0">
                <a:ea typeface="ＭＳ Ｐゴシック" charset="0"/>
              </a:rPr>
              <a:t>Created new territories and future states</a:t>
            </a:r>
            <a:r>
              <a:rPr lang="en-US" sz="3500" dirty="0" smtClean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en-US" sz="3500" dirty="0" smtClean="0">
                <a:ea typeface="ＭＳ Ｐゴシック" charset="0"/>
              </a:rPr>
              <a:t>of </a:t>
            </a:r>
            <a:r>
              <a:rPr lang="en-US" sz="3500" b="1" u="sng" dirty="0" smtClean="0">
                <a:solidFill>
                  <a:srgbClr val="FF0000"/>
                </a:solidFill>
                <a:ea typeface="ＭＳ Ｐゴシック" charset="0"/>
              </a:rPr>
              <a:t>OH ,MI, IN, IL, WI</a:t>
            </a:r>
          </a:p>
          <a:p>
            <a:pPr lvl="1" eaLnBrk="1" hangingPunct="1">
              <a:lnSpc>
                <a:spcPct val="90000"/>
              </a:lnSpc>
              <a:spcBef>
                <a:spcPct val="5000"/>
              </a:spcBef>
              <a:defRPr/>
            </a:pPr>
            <a:endParaRPr lang="en-US" sz="3500" dirty="0" smtClean="0"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sz="3500" dirty="0" smtClean="0">
                <a:ea typeface="ＭＳ Ｐゴシック" charset="0"/>
              </a:rPr>
              <a:t>Residents could apply for statehood with </a:t>
            </a:r>
            <a:r>
              <a:rPr lang="en-US" sz="3500" b="1" u="sng" dirty="0" smtClean="0">
                <a:solidFill>
                  <a:srgbClr val="FF0000"/>
                </a:solidFill>
                <a:ea typeface="ＭＳ Ｐゴシック" charset="0"/>
              </a:rPr>
              <a:t>60,000 </a:t>
            </a:r>
            <a:r>
              <a:rPr lang="en-US" sz="3500" dirty="0" smtClean="0">
                <a:ea typeface="ＭＳ Ｐゴシック" charset="0"/>
              </a:rPr>
              <a:t>people</a:t>
            </a:r>
          </a:p>
          <a:p>
            <a:pPr lvl="1" eaLnBrk="1" hangingPunct="1">
              <a:lnSpc>
                <a:spcPct val="90000"/>
              </a:lnSpc>
              <a:spcBef>
                <a:spcPct val="5000"/>
              </a:spcBef>
              <a:defRPr/>
            </a:pPr>
            <a:endParaRPr lang="en-US" sz="3500" dirty="0" smtClean="0"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sz="3500" b="1" u="sng" dirty="0" smtClean="0">
                <a:solidFill>
                  <a:srgbClr val="FF0000"/>
                </a:solidFill>
                <a:ea typeface="ＭＳ Ｐゴシック" charset="0"/>
              </a:rPr>
              <a:t>Slavery</a:t>
            </a:r>
            <a:r>
              <a:rPr lang="en-US" sz="3500" dirty="0" smtClean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en-US" sz="3500" dirty="0" smtClean="0">
                <a:ea typeface="ＭＳ Ｐゴシック" charset="0"/>
              </a:rPr>
              <a:t>outlawed in NW lands</a:t>
            </a:r>
          </a:p>
          <a:p>
            <a:pPr lvl="2" eaLnBrk="1" hangingPunct="1"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sz="3500" dirty="0" smtClean="0">
                <a:ea typeface="ＭＳ Ｐゴシック" charset="0"/>
              </a:rPr>
              <a:t>First </a:t>
            </a:r>
            <a:r>
              <a:rPr lang="en-US" sz="3500" b="1" u="sng" dirty="0" smtClean="0">
                <a:solidFill>
                  <a:srgbClr val="FF0000"/>
                </a:solidFill>
                <a:ea typeface="ＭＳ Ｐゴシック" charset="0"/>
              </a:rPr>
              <a:t>attempt</a:t>
            </a:r>
            <a:r>
              <a:rPr lang="en-US" sz="3500" dirty="0" smtClean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en-US" sz="3500" dirty="0" smtClean="0">
                <a:ea typeface="ＭＳ Ｐゴシック" charset="0"/>
              </a:rPr>
              <a:t>to address the issue of slavery!</a:t>
            </a:r>
          </a:p>
        </p:txBody>
      </p:sp>
    </p:spTree>
    <p:extLst>
      <p:ext uri="{BB962C8B-B14F-4D97-AF65-F5344CB8AC3E}">
        <p14:creationId xmlns:p14="http://schemas.microsoft.com/office/powerpoint/2010/main" val="2905357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011" name="Picture 4" descr="United_States_1789-08-17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</p:spPr>
        <p:txBody>
          <a:bodyPr/>
          <a:lstStyle/>
          <a:p>
            <a:pPr algn="ctr" eaLnBrk="1" hangingPunct="1"/>
            <a:r>
              <a:rPr lang="en-US">
                <a:solidFill>
                  <a:schemeClr val="tx1"/>
                </a:solidFill>
                <a:latin typeface="Times New Roman" charset="0"/>
                <a:ea typeface="MS PGothic" charset="0"/>
              </a:rPr>
              <a:t>The United States, 1783</a:t>
            </a:r>
          </a:p>
        </p:txBody>
      </p:sp>
      <p:sp>
        <p:nvSpPr>
          <p:cNvPr id="43013" name="Rectangle 6"/>
          <p:cNvSpPr>
            <a:spLocks noChangeArrowheads="1"/>
          </p:cNvSpPr>
          <p:nvPr/>
        </p:nvSpPr>
        <p:spPr bwMode="auto">
          <a:xfrm>
            <a:off x="3886200" y="6400800"/>
            <a:ext cx="5257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39" name="AutoShape 7"/>
          <p:cNvSpPr>
            <a:spLocks noChangeArrowheads="1"/>
          </p:cNvSpPr>
          <p:nvPr/>
        </p:nvSpPr>
        <p:spPr bwMode="auto">
          <a:xfrm>
            <a:off x="152400" y="152400"/>
            <a:ext cx="6934200" cy="1447800"/>
          </a:xfrm>
          <a:prstGeom prst="wedgeRectCallout">
            <a:avLst>
              <a:gd name="adj1" fmla="val 31042"/>
              <a:gd name="adj2" fmla="val 89037"/>
            </a:avLst>
          </a:prstGeom>
          <a:solidFill>
            <a:srgbClr val="FFCC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3600"/>
              <a:t>Because of the 1785 &amp; 1787 ordinances, the Northwest territories were well organized &amp; orderly</a:t>
            </a:r>
          </a:p>
        </p:txBody>
      </p:sp>
      <p:sp>
        <p:nvSpPr>
          <p:cNvPr id="146440" name="AutoShape 8"/>
          <p:cNvSpPr>
            <a:spLocks noChangeArrowheads="1"/>
          </p:cNvSpPr>
          <p:nvPr/>
        </p:nvSpPr>
        <p:spPr bwMode="auto">
          <a:xfrm>
            <a:off x="228600" y="5715000"/>
            <a:ext cx="7315200" cy="1066800"/>
          </a:xfrm>
          <a:prstGeom prst="wedgeRectCallout">
            <a:avLst>
              <a:gd name="adj1" fmla="val 28713"/>
              <a:gd name="adj2" fmla="val -195685"/>
            </a:avLst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3600"/>
              <a:t>Territories south of the Ohio River received less attention from Congress</a:t>
            </a:r>
          </a:p>
        </p:txBody>
      </p:sp>
      <p:sp>
        <p:nvSpPr>
          <p:cNvPr id="146441" name="AutoShape 9"/>
          <p:cNvSpPr>
            <a:spLocks noChangeArrowheads="1"/>
          </p:cNvSpPr>
          <p:nvPr/>
        </p:nvSpPr>
        <p:spPr bwMode="auto">
          <a:xfrm>
            <a:off x="152400" y="228600"/>
            <a:ext cx="8915400" cy="609600"/>
          </a:xfrm>
          <a:prstGeom prst="wedgeRectCallout">
            <a:avLst>
              <a:gd name="adj1" fmla="val 24306"/>
              <a:gd name="adj2" fmla="val 559898"/>
            </a:avLst>
          </a:prstGeom>
          <a:solidFill>
            <a:srgbClr val="CC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3500"/>
              <a:t>Prospectors poured into Kentucky &amp; Tennessee</a:t>
            </a:r>
          </a:p>
        </p:txBody>
      </p:sp>
      <p:sp>
        <p:nvSpPr>
          <p:cNvPr id="146442" name="AutoShape 10"/>
          <p:cNvSpPr>
            <a:spLocks noChangeArrowheads="1"/>
          </p:cNvSpPr>
          <p:nvPr/>
        </p:nvSpPr>
        <p:spPr bwMode="auto">
          <a:xfrm>
            <a:off x="0" y="990600"/>
            <a:ext cx="9144000" cy="990600"/>
          </a:xfrm>
          <a:prstGeom prst="wedgeRectCallout">
            <a:avLst>
              <a:gd name="adj1" fmla="val 13472"/>
              <a:gd name="adj2" fmla="val 270194"/>
            </a:avLst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10000"/>
              </a:spcBef>
            </a:pPr>
            <a:r>
              <a:rPr lang="en-US" sz="3500"/>
              <a:t>By 1790, the region was plagued by land claims &amp; counterclaims that generated lawsuits for years</a:t>
            </a:r>
          </a:p>
        </p:txBody>
      </p:sp>
      <p:pic>
        <p:nvPicPr>
          <p:cNvPr id="146443" name="Picture 11" descr="c07m02"/>
          <p:cNvPicPr preferRelativeResize="0"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4929" r="5000" b="121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44" name="Text Box 12"/>
          <p:cNvSpPr txBox="1">
            <a:spLocks noChangeArrowheads="1"/>
          </p:cNvSpPr>
          <p:nvPr/>
        </p:nvSpPr>
        <p:spPr bwMode="auto">
          <a:xfrm>
            <a:off x="381000" y="1752600"/>
            <a:ext cx="1981200" cy="1592263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4000"/>
              <a:t>The USA in 1787</a:t>
            </a:r>
          </a:p>
        </p:txBody>
      </p:sp>
    </p:spTree>
    <p:extLst>
      <p:ext uri="{BB962C8B-B14F-4D97-AF65-F5344CB8AC3E}">
        <p14:creationId xmlns:p14="http://schemas.microsoft.com/office/powerpoint/2010/main" val="1218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6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6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6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6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9" grpId="0" animBg="1"/>
      <p:bldP spid="146439" grpId="1" animBg="1"/>
      <p:bldP spid="146440" grpId="0" animBg="1"/>
      <p:bldP spid="146441" grpId="0" animBg="1"/>
      <p:bldP spid="146442" grpId="0" animBg="1"/>
      <p:bldP spid="1464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1050</Words>
  <Application>Microsoft Office PowerPoint</Application>
  <PresentationFormat>On-screen Show (4:3)</PresentationFormat>
  <Paragraphs>135</Paragraphs>
  <Slides>26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I.  The Articles of Confederation:  The First Plan of Government of the United States</vt:lpstr>
      <vt:lpstr>PowerPoint Presentation</vt:lpstr>
      <vt:lpstr>So, did the Articles do anything that was good? Organize territory!</vt:lpstr>
      <vt:lpstr>The United States, 1783</vt:lpstr>
      <vt:lpstr>PowerPoint Presentation</vt:lpstr>
      <vt:lpstr>The Land Ordinance of 1785</vt:lpstr>
      <vt:lpstr>PowerPoint Presentation</vt:lpstr>
      <vt:lpstr>The Northwest Ordinance</vt:lpstr>
      <vt:lpstr>The United States, 1783</vt:lpstr>
      <vt:lpstr>PowerPoint Presentation</vt:lpstr>
      <vt:lpstr>PowerPoint Presentation</vt:lpstr>
      <vt:lpstr>Conclusions</vt:lpstr>
      <vt:lpstr>“Have We Fought for This?”</vt:lpstr>
      <vt:lpstr>PowerPoint Presentation</vt:lpstr>
      <vt:lpstr>The Philadelphia Convention</vt:lpstr>
      <vt:lpstr>Inventing a Federal Republic</vt:lpstr>
      <vt:lpstr>     Everyone  agreed that the new government will have 3 branches:</vt:lpstr>
      <vt:lpstr>Large states favored Virginia Plan</vt:lpstr>
      <vt:lpstr>Smaller states favored New Jersey Plan</vt:lpstr>
      <vt:lpstr>The Deal?  The Great Compromise</vt:lpstr>
      <vt:lpstr>PowerPoint Presentation</vt:lpstr>
      <vt:lpstr>PowerPoint Presentation</vt:lpstr>
      <vt:lpstr>Now that the issue of HOW states will be represented in the new government is settled…</vt:lpstr>
      <vt:lpstr>How will slaves count?</vt:lpstr>
      <vt:lpstr>Now, it’s time for the states to vote!  This is called ratification.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  The Articles of Confederation:  The First Plan of Government of the United States</dc:title>
  <dc:creator>c g</dc:creator>
  <cp:lastModifiedBy>Setup</cp:lastModifiedBy>
  <cp:revision>3</cp:revision>
  <dcterms:created xsi:type="dcterms:W3CDTF">2014-09-13T00:31:12Z</dcterms:created>
  <dcterms:modified xsi:type="dcterms:W3CDTF">2015-10-01T18:27:29Z</dcterms:modified>
</cp:coreProperties>
</file>