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6" r:id="rId2"/>
    <p:sldId id="272" r:id="rId3"/>
    <p:sldId id="273" r:id="rId4"/>
    <p:sldId id="274" r:id="rId5"/>
    <p:sldId id="275" r:id="rId6"/>
    <p:sldId id="258" r:id="rId7"/>
    <p:sldId id="257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05A29-E349-4A3C-B627-4D8F0F196B4B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5C1DF-8AB3-4451-82A2-5FA3C3E6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8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C1DF-8AB3-4451-82A2-5FA3C3E6C7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8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1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91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65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61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91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3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74" name="Picture 50" descr="greecepa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greecepa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greecepa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greecepa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greecepa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greecepa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greecepa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greecepa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greecepa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greecepa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frm=1&amp;source=images&amp;cd=&amp;cad=rja&amp;docid=gEZwJo96aKAWuM&amp;tbnid=F-MoGKHBlfMKyM:&amp;ved=0CAUQjRw&amp;url=http://www.toonvectors.com/clip-art/ancient-people-in-togas/27644&amp;ei=gJtsUuCyCYegkAfW3oDQAQ&amp;psig=AFQjCNGKOYk4sm-VGxc3ViafsFR4LX22uQ&amp;ust=138293578385585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239000" cy="1143000"/>
          </a:xfrm>
        </p:spPr>
        <p:txBody>
          <a:bodyPr/>
          <a:lstStyle/>
          <a:p>
            <a:r>
              <a:rPr lang="en-US" sz="3600" b="1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Aim: How did Ancient Greek Civilization Develop?</a:t>
            </a:r>
            <a:r>
              <a:rPr lang="en-US" sz="2400" b="1" kern="10" dirty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/>
            </a:r>
            <a:br>
              <a:rPr lang="en-US" sz="2400" b="1" kern="10" dirty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7162800" cy="3992563"/>
          </a:xfrm>
        </p:spPr>
        <p:txBody>
          <a:bodyPr/>
          <a:lstStyle/>
          <a:p>
            <a:pPr marL="0" indent="0">
              <a:buNone/>
            </a:pPr>
            <a:r>
              <a:rPr lang="en-US" kern="10" dirty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x"/>
              </a:rPr>
              <a:t> </a:t>
            </a:r>
            <a:r>
              <a:rPr lang="en-US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x"/>
              </a:rPr>
              <a:t>   Do Now: Write a response to the  </a:t>
            </a:r>
          </a:p>
          <a:p>
            <a:pPr marL="0" indent="0">
              <a:buNone/>
            </a:pPr>
            <a:r>
              <a:rPr lang="en-US" kern="10" dirty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x"/>
              </a:rPr>
              <a:t>	</a:t>
            </a:r>
            <a:r>
              <a:rPr lang="en-US" kern="1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x"/>
              </a:rPr>
              <a:t>           </a:t>
            </a:r>
            <a:r>
              <a:rPr lang="en-US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x"/>
              </a:rPr>
              <a:t>following question,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“What does the dialogue tell you about </a:t>
            </a:r>
          </a:p>
          <a:p>
            <a:pPr marL="0" indent="0" algn="ctr">
              <a:buNone/>
            </a:pPr>
            <a:r>
              <a:rPr lang="en-US" sz="2400" dirty="0" smtClean="0"/>
              <a:t>Ancient Greek civilization?”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Person A: “I am Greek, but I am also Spartan!”</a:t>
            </a:r>
          </a:p>
          <a:p>
            <a:pPr marL="0" indent="0">
              <a:buNone/>
            </a:pPr>
            <a:r>
              <a:rPr lang="en-US" sz="2400" dirty="0" smtClean="0"/>
              <a:t>Person B: “ I am also Greek, but I am Athenian”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79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191000"/>
            <a:ext cx="7467600" cy="2383542"/>
          </a:xfrm>
        </p:spPr>
        <p:txBody>
          <a:bodyPr/>
          <a:lstStyle/>
          <a:p>
            <a:r>
              <a:rPr lang="en-US" sz="2800" dirty="0" smtClean="0"/>
              <a:t>Most </a:t>
            </a:r>
            <a:r>
              <a:rPr lang="en-US" sz="2800" dirty="0"/>
              <a:t>Greek city-states were ruled by kings. The men of Athens experimented with government. For about 100 years, Athens was a direct democracy!</a:t>
            </a:r>
          </a:p>
          <a:p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603090"/>
            <a:ext cx="1828799" cy="18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304800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Greeks believed that each city-state in ancient Greece had a god or a goddess in charge of it, their special patron.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799001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Athens, the patron was Athena, goddess of wisdom.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3105835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Athenians put a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great deal of emphasis on education.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486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799" y="2092307"/>
            <a:ext cx="4876800" cy="35814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Representative Democracy </a:t>
            </a:r>
            <a:r>
              <a:rPr lang="en-US" sz="2400" dirty="0"/>
              <a:t>- </a:t>
            </a:r>
            <a:r>
              <a:rPr lang="en-US" sz="2400" dirty="0" smtClean="0"/>
              <a:t>   A </a:t>
            </a:r>
            <a:r>
              <a:rPr lang="en-US" sz="2400" dirty="0"/>
              <a:t>government in which people vote for representatives. The representatives make rules and laws that govern themselves and the people. 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2390775" cy="277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799" y="1150065"/>
            <a:ext cx="7267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Democracy - A government in which people vote to make their own rules and laws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00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79778"/>
            <a:ext cx="5638800" cy="1143000"/>
          </a:xfrm>
        </p:spPr>
        <p:txBody>
          <a:bodyPr/>
          <a:lstStyle/>
          <a:p>
            <a:r>
              <a:rPr lang="en-US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Education in 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055" y="2514600"/>
            <a:ext cx="7924800" cy="4525963"/>
          </a:xfrm>
        </p:spPr>
        <p:txBody>
          <a:bodyPr/>
          <a:lstStyle/>
          <a:p>
            <a:r>
              <a:rPr lang="en-US" sz="2000" dirty="0"/>
              <a:t>Boys were educated quite differently. </a:t>
            </a:r>
          </a:p>
          <a:p>
            <a:r>
              <a:rPr lang="en-US" sz="2000" dirty="0"/>
              <a:t>Until age 6 or 7, boys were taught at home by their mothers.</a:t>
            </a:r>
          </a:p>
          <a:p>
            <a:r>
              <a:rPr lang="en-US" sz="2000" dirty="0"/>
              <a:t>From 7-14, boys attended a day school outside the home, memorizing Homeric poetry, learning to play the lyre, drama, public speaking, reading, writing, and math. </a:t>
            </a:r>
          </a:p>
          <a:p>
            <a:r>
              <a:rPr lang="en-US" sz="2000" dirty="0"/>
              <a:t>After, they went to a four year high school and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learned </a:t>
            </a:r>
            <a:r>
              <a:rPr lang="en-US" sz="2000" dirty="0"/>
              <a:t>more about math, science, and government. </a:t>
            </a:r>
          </a:p>
          <a:p>
            <a:r>
              <a:rPr lang="en-US" sz="2000" dirty="0"/>
              <a:t>At 18, they attended two years of military school. </a:t>
            </a:r>
          </a:p>
          <a:p>
            <a:r>
              <a:rPr lang="en-US" sz="2000" dirty="0"/>
              <a:t>Girls learned at home from their mothers. </a:t>
            </a:r>
          </a:p>
          <a:p>
            <a:r>
              <a:rPr lang="en-US" sz="2000" dirty="0"/>
              <a:t>Learned how to run a home, and how to be good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wives </a:t>
            </a:r>
            <a:r>
              <a:rPr lang="en-US" sz="2000" dirty="0"/>
              <a:t>and mothers.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"/>
          <a:stretch>
            <a:fillRect/>
          </a:stretch>
        </p:blipFill>
        <p:spPr bwMode="auto">
          <a:xfrm>
            <a:off x="7772400" y="4343400"/>
            <a:ext cx="1198562" cy="235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"/>
          <a:stretch>
            <a:fillRect/>
          </a:stretch>
        </p:blipFill>
        <p:spPr bwMode="auto">
          <a:xfrm>
            <a:off x="1600200" y="228600"/>
            <a:ext cx="1143000" cy="22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59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486400" cy="1143000"/>
          </a:xfrm>
        </p:spPr>
        <p:txBody>
          <a:bodyPr/>
          <a:lstStyle/>
          <a:p>
            <a:r>
              <a:rPr lang="en-US" kern="10" dirty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 </a:t>
            </a:r>
            <a:r>
              <a:rPr lang="en-US" sz="54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Sparta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1388629" y="1905000"/>
            <a:ext cx="7239000" cy="4525963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>
                <a:latin typeface="Times New Roman" pitchFamily="18" charset="0"/>
              </a:rPr>
              <a:t>Sparta began as a small village of </a:t>
            </a:r>
            <a:r>
              <a:rPr lang="en-US" sz="2400" u="sng" dirty="0" smtClean="0">
                <a:latin typeface="Times New Roman" pitchFamily="18" charset="0"/>
              </a:rPr>
              <a:t>Dorian people</a:t>
            </a:r>
            <a:r>
              <a:rPr lang="en-US" sz="2400" dirty="0" smtClean="0">
                <a:latin typeface="Times New Roman" pitchFamily="18" charset="0"/>
              </a:rPr>
              <a:t>. </a:t>
            </a:r>
            <a:r>
              <a:rPr lang="en-US" sz="2400" dirty="0" smtClean="0"/>
              <a:t> </a:t>
            </a:r>
            <a:r>
              <a:rPr lang="en-US" sz="2400" dirty="0" smtClean="0">
                <a:latin typeface="Times New Roman" pitchFamily="18" charset="0"/>
              </a:rPr>
              <a:t>The </a:t>
            </a:r>
            <a:r>
              <a:rPr lang="en-US" sz="2400" dirty="0" err="1" smtClean="0">
                <a:latin typeface="Times New Roman" pitchFamily="18" charset="0"/>
              </a:rPr>
              <a:t>Dorians</a:t>
            </a:r>
            <a:r>
              <a:rPr lang="en-US" sz="2400" dirty="0" smtClean="0">
                <a:latin typeface="Times New Roman" pitchFamily="18" charset="0"/>
              </a:rPr>
              <a:t> were warriors.</a:t>
            </a:r>
            <a:r>
              <a:rPr lang="en-US" sz="2400" dirty="0" smtClean="0"/>
              <a:t>  </a:t>
            </a:r>
            <a:r>
              <a:rPr lang="en-US" sz="2400" dirty="0" smtClean="0">
                <a:latin typeface="Times New Roman" pitchFamily="18" charset="0"/>
              </a:rPr>
              <a:t>So were the Spartans. Spartans endured unbelievable pain and hardship to become a superior Spartan soldier and citizen!</a:t>
            </a:r>
            <a:r>
              <a:rPr lang="en-US" sz="2400" dirty="0" smtClean="0"/>
              <a:t> 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dirty="0" smtClean="0">
                <a:latin typeface="Times New Roman" pitchFamily="18" charset="0"/>
              </a:rPr>
              <a:t>Sparta's government was an </a:t>
            </a:r>
            <a:r>
              <a:rPr lang="en-US" sz="2400" u="sng" dirty="0" smtClean="0">
                <a:latin typeface="Times New Roman" pitchFamily="18" charset="0"/>
              </a:rPr>
              <a:t>oligarchy</a:t>
            </a:r>
            <a:r>
              <a:rPr lang="en-US" sz="2400" dirty="0" smtClean="0">
                <a:latin typeface="Times New Roman" pitchFamily="18" charset="0"/>
              </a:rPr>
              <a:t>. The people were ruled by a small group of warriors. The Spartans spoke Greek, wrote Greek, thought of themselves </a:t>
            </a:r>
            <a:endParaRPr lang="en-US" sz="24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imes New Roman" pitchFamily="18" charset="0"/>
              </a:rPr>
              <a:t>     as Greeks, but they were very different                                   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   from the other Greek city-states,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   and proud of it.</a:t>
            </a:r>
            <a:r>
              <a:rPr lang="en-US" sz="2400" dirty="0" smtClean="0"/>
              <a:t> 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20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>
                <a:latin typeface="Times New Roman" pitchFamily="18" charset="0"/>
              </a:rPr>
              <a:t>Sparta</a:t>
            </a:r>
            <a:r>
              <a:rPr lang="en-US" sz="2000" dirty="0" smtClean="0"/>
              <a:t>’</a:t>
            </a:r>
            <a:r>
              <a:rPr lang="en-US" sz="2000" dirty="0" smtClean="0">
                <a:latin typeface="Times New Roman" pitchFamily="18" charset="0"/>
              </a:rPr>
              <a:t>s patron was Aries </a:t>
            </a:r>
            <a:r>
              <a:rPr lang="en-US" sz="2000" dirty="0" smtClean="0"/>
              <a:t>–</a:t>
            </a:r>
            <a:r>
              <a:rPr lang="en-US" sz="2000" dirty="0" smtClean="0">
                <a:latin typeface="Times New Roman" pitchFamily="18" charset="0"/>
              </a:rPr>
              <a:t> god of war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 descr="sparta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636"/>
            <a:ext cx="25177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50" y="44958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56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600200"/>
            <a:ext cx="7543800" cy="4373563"/>
          </a:xfrm>
        </p:spPr>
        <p:txBody>
          <a:bodyPr/>
          <a:lstStyle/>
          <a:p>
            <a:r>
              <a:rPr lang="en-US" sz="2300" dirty="0"/>
              <a:t>As adults, men did not live with their families. They visited their families, but men lived in soldiers barracks.  </a:t>
            </a:r>
          </a:p>
          <a:p>
            <a:r>
              <a:rPr lang="en-US" sz="2300" dirty="0"/>
              <a:t>Women, unlike women in the rest of Greek world, had a great deal of freedom. </a:t>
            </a:r>
          </a:p>
          <a:p>
            <a:r>
              <a:rPr lang="en-US" sz="2300" dirty="0"/>
              <a:t>Women were educated to be fighters. Some women became warriors. Many ran businesses. They were free to move about. </a:t>
            </a:r>
          </a:p>
          <a:p>
            <a:r>
              <a:rPr lang="en-US" sz="2300" dirty="0"/>
              <a:t>Life was very different in ancient Sparta than it was in the rest of ancient Greek city-states. The Spartans were proud, fierce, capable warriors. No great works of art came out of Sparta. But the Spartans, both men and women, were tough, and the Greeks admired strength.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33" y="394847"/>
            <a:ext cx="647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encrypted-tbn3.gstatic.com/images?q=tbn:ANd9GcTihc8CeeyjB2etSuC77ef_EEixR-KwlF_F_yO1kiM8zzODKmek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0994"/>
            <a:ext cx="6477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3.gstatic.com/images?q=tbn:ANd9GcTihc8CeeyjB2etSuC77ef_EEixR-KwlF_F_yO1kiM8zzODKmek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45" y="380993"/>
            <a:ext cx="6477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encrypted-tbn3.gstatic.com/images?q=tbn:ANd9GcTihc8CeeyjB2etSuC77ef_EEixR-KwlF_F_yO1kiM8zzODKmek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7885"/>
            <a:ext cx="6477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encrypted-tbn3.gstatic.com/images?q=tbn:ANd9GcTihc8CeeyjB2etSuC77ef_EEixR-KwlF_F_yO1kiM8zzODKmek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0992"/>
            <a:ext cx="6477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encrypted-tbn3.gstatic.com/images?q=tbn:ANd9GcTihc8CeeyjB2etSuC77ef_EEixR-KwlF_F_yO1kiM8zzODKmek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0995"/>
            <a:ext cx="6477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encrypted-tbn3.gstatic.com/images?q=tbn:ANd9GcTihc8CeeyjB2etSuC77ef_EEixR-KwlF_F_yO1kiM8zzODKmek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80997"/>
            <a:ext cx="6477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encrypted-tbn3.gstatic.com/images?q=tbn:ANd9GcTihc8CeeyjB2etSuC77ef_EEixR-KwlF_F_yO1kiM8zzODKmek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0991"/>
            <a:ext cx="6477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16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772400" cy="4953000"/>
          </a:xfrm>
        </p:spPr>
        <p:txBody>
          <a:bodyPr/>
          <a:lstStyle/>
          <a:p>
            <a:r>
              <a:rPr lang="en-US" sz="2400" dirty="0"/>
              <a:t>Sparta’s educational system was certainly very different. </a:t>
            </a:r>
          </a:p>
          <a:p>
            <a:r>
              <a:rPr lang="en-US" sz="2400" dirty="0"/>
              <a:t>The goal of Spartan education was to create a strong warrior. </a:t>
            </a:r>
          </a:p>
          <a:p>
            <a:r>
              <a:rPr lang="en-US" sz="2400" dirty="0"/>
              <a:t>Boys were taken away from their parents at age 7. </a:t>
            </a:r>
          </a:p>
          <a:p>
            <a:r>
              <a:rPr lang="en-US" sz="2400" dirty="0"/>
              <a:t>They lived a harsh and often brutal life in the soldiers barracks. </a:t>
            </a:r>
          </a:p>
          <a:p>
            <a:r>
              <a:rPr lang="en-US" sz="2400" dirty="0"/>
              <a:t>Younger children were beaten by older children to help make the younger boys  tough and strong. </a:t>
            </a:r>
          </a:p>
          <a:p>
            <a:r>
              <a:rPr lang="en-US" sz="2400" dirty="0"/>
              <a:t>Children were often were whipped in front of groups of other Spartans, including their parents, but they were not allowed to cry out in pain.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cdn.toonvectors.com/images/11/18875/toonvectors-18875-14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798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0573" y="24827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0" lang="en-US" sz="4800" b="0" i="0" u="none" strike="noStrike" kern="10" cap="none" spc="0" normalizeH="0" baseline="0" noProof="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uLnTx/>
                <a:uFillTx/>
                <a:latin typeface="Greex"/>
                <a:ea typeface="+mj-ea"/>
                <a:cs typeface="+mj-cs"/>
              </a:rPr>
              <a:t>Education in Sparta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77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810000"/>
            <a:ext cx="76200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Polis</a:t>
            </a:r>
            <a:endParaRPr lang="en-US" sz="2800" b="1" kern="10" dirty="0" smtClean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CC9900"/>
              </a:solidFill>
              <a:effectLst>
                <a:outerShdw dist="56796" dir="3806097" algn="ctr" rotWithShape="0">
                  <a:srgbClr val="000066"/>
                </a:outerShdw>
              </a:effectLst>
              <a:latin typeface="Greex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 </a:t>
            </a:r>
            <a:r>
              <a:rPr lang="en-US" sz="40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x"/>
              </a:rPr>
              <a:t>A City-state in Ancient Greece</a:t>
            </a:r>
          </a:p>
          <a:p>
            <a:pPr marL="0" indent="0" algn="ctr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7239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40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620" y="1143000"/>
            <a:ext cx="4267200" cy="1325562"/>
          </a:xfrm>
        </p:spPr>
        <p:txBody>
          <a:bodyPr/>
          <a:lstStyle/>
          <a:p>
            <a:r>
              <a:rPr lang="en-US" sz="80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Polis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618" y="533400"/>
            <a:ext cx="3657600" cy="6096000"/>
          </a:xfrm>
        </p:spPr>
        <p:txBody>
          <a:bodyPr/>
          <a:lstStyle/>
          <a:p>
            <a:r>
              <a:rPr lang="en-US" sz="2800" dirty="0"/>
              <a:t>Each polis was a nation of its own</a:t>
            </a:r>
          </a:p>
          <a:p>
            <a:r>
              <a:rPr lang="en-US" sz="2800" dirty="0"/>
              <a:t>developed because land was isolated by mountains or water</a:t>
            </a:r>
          </a:p>
          <a:p>
            <a:r>
              <a:rPr lang="en-US" sz="2800" dirty="0"/>
              <a:t>common language</a:t>
            </a:r>
          </a:p>
          <a:p>
            <a:r>
              <a:rPr lang="en-US" sz="2800" dirty="0"/>
              <a:t>depend on one another to survive. </a:t>
            </a:r>
          </a:p>
          <a:p>
            <a:r>
              <a:rPr lang="en-US" sz="2800" dirty="0"/>
              <a:t>met every year at a great athletic contest known as the Olympics.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419382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57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en-US" sz="48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ACROPOLIS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924800" cy="1600200"/>
          </a:xfrm>
        </p:spPr>
        <p:txBody>
          <a:bodyPr/>
          <a:lstStyle/>
          <a:p>
            <a:r>
              <a:rPr lang="en-US" sz="2800" dirty="0">
                <a:effectLst/>
              </a:rPr>
              <a:t>a large hill in ancient Greece where city residents sought shelter and safety in times of war and met to discuss community affairs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53" y="2895600"/>
            <a:ext cx="787424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68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772400" cy="1143000"/>
          </a:xfrm>
        </p:spPr>
        <p:txBody>
          <a:bodyPr/>
          <a:lstStyle/>
          <a:p>
            <a:r>
              <a:rPr lang="en-US" sz="60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Agora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2667000"/>
            <a:ext cx="76962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1295400" y="14478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dirty="0"/>
              <a:t>A central area in Greek cities used both as a marketplace and as a meeting place. 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485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91" y="152400"/>
            <a:ext cx="8229600" cy="1143000"/>
          </a:xfrm>
        </p:spPr>
        <p:txBody>
          <a:bodyPr/>
          <a:lstStyle/>
          <a:p>
            <a:r>
              <a:rPr lang="en-US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To be a citizen of a city-state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620000" cy="5410200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1200"/>
              </a:spcAft>
              <a:defRPr/>
            </a:pPr>
            <a:r>
              <a:rPr lang="en-US" sz="2500" dirty="0" smtClean="0">
                <a:latin typeface="Times New Roman" pitchFamily="18" charset="0"/>
              </a:rPr>
              <a:t>The </a:t>
            </a:r>
            <a:r>
              <a:rPr lang="en-US" sz="2500" dirty="0">
                <a:latin typeface="Times New Roman" pitchFamily="18" charset="0"/>
              </a:rPr>
              <a:t>ancient Greeks referred to themselves as citizens of their individual city-states.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500" dirty="0">
                <a:latin typeface="Times New Roman" pitchFamily="18" charset="0"/>
              </a:rPr>
              <a:t>Each city-state (</a:t>
            </a:r>
            <a:r>
              <a:rPr lang="en-US" sz="2500" i="1" dirty="0">
                <a:latin typeface="Times New Roman" pitchFamily="18" charset="0"/>
              </a:rPr>
              <a:t>polis</a:t>
            </a:r>
            <a:r>
              <a:rPr lang="en-US" sz="2500" dirty="0">
                <a:latin typeface="Times New Roman" pitchFamily="18" charset="0"/>
              </a:rPr>
              <a:t>) had its own personality, goals, laws and customs. Ancient Greeks were very loyal to their city-state.</a:t>
            </a:r>
            <a:r>
              <a:rPr lang="en-US" sz="2500" dirty="0"/>
              <a:t> </a:t>
            </a:r>
            <a:endParaRPr lang="en-US" sz="2500" dirty="0">
              <a:latin typeface="Times New Roman" pitchFamily="18" charset="0"/>
            </a:endParaRPr>
          </a:p>
          <a:p>
            <a:pPr>
              <a:lnSpc>
                <a:spcPct val="6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500" dirty="0">
                <a:latin typeface="Times New Roman" pitchFamily="18" charset="0"/>
              </a:rPr>
              <a:t>The city-states had many things in common. </a:t>
            </a:r>
          </a:p>
          <a:p>
            <a:pPr lvl="1">
              <a:lnSpc>
                <a:spcPct val="6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500" dirty="0">
                <a:latin typeface="Times New Roman" pitchFamily="18" charset="0"/>
              </a:rPr>
              <a:t>All believed in the same gods. </a:t>
            </a:r>
          </a:p>
          <a:p>
            <a:pPr lvl="1"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500" dirty="0">
                <a:latin typeface="Times New Roman" pitchFamily="18" charset="0"/>
              </a:rPr>
              <a:t>Spoke the same language. </a:t>
            </a:r>
          </a:p>
          <a:p>
            <a:pPr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500" dirty="0">
                <a:latin typeface="Times New Roman" pitchFamily="18" charset="0"/>
              </a:rPr>
              <a:t>Ancient Greeks were extremely loyal to their city-state</a:t>
            </a:r>
          </a:p>
          <a:p>
            <a:pPr lvl="1">
              <a:lnSpc>
                <a:spcPct val="6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500" dirty="0">
                <a:latin typeface="Times New Roman" pitchFamily="18" charset="0"/>
              </a:rPr>
              <a:t>Greeks would </a:t>
            </a:r>
            <a:r>
              <a:rPr lang="en-US" sz="2500" b="1" i="1" dirty="0">
                <a:latin typeface="Times New Roman" pitchFamily="18" charset="0"/>
              </a:rPr>
              <a:t>not</a:t>
            </a:r>
            <a:r>
              <a:rPr lang="en-US" sz="2500" dirty="0">
                <a:latin typeface="Times New Roman" pitchFamily="18" charset="0"/>
              </a:rPr>
              <a:t> say, "I live in Greece."</a:t>
            </a:r>
            <a:r>
              <a:rPr lang="en-US" sz="2500" dirty="0"/>
              <a:t> </a:t>
            </a:r>
            <a:r>
              <a:rPr lang="en-US" sz="2500" dirty="0">
                <a:latin typeface="Times New Roman" pitchFamily="18" charset="0"/>
              </a:rPr>
              <a:t> </a:t>
            </a:r>
          </a:p>
          <a:p>
            <a:pPr lvl="1">
              <a:lnSpc>
                <a:spcPct val="6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500" dirty="0">
                <a:latin typeface="Times New Roman" pitchFamily="18" charset="0"/>
              </a:rPr>
              <a:t>They would say, "I am a Spartan.</a:t>
            </a:r>
            <a:r>
              <a:rPr lang="en-US" sz="2500" dirty="0"/>
              <a:t>”</a:t>
            </a:r>
            <a:r>
              <a:rPr lang="en-US" sz="2500" dirty="0">
                <a:latin typeface="Times New Roman" pitchFamily="18" charset="0"/>
              </a:rPr>
              <a:t> or "I am Athenian." </a:t>
            </a:r>
          </a:p>
          <a:p>
            <a:pPr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500" dirty="0">
                <a:latin typeface="Times New Roman" pitchFamily="18" charset="0"/>
              </a:rPr>
              <a:t>The city-states might band together to fight a common foe. But they also went to war with each other.</a:t>
            </a:r>
          </a:p>
          <a:p>
            <a:pPr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500" dirty="0">
                <a:latin typeface="Times New Roman" pitchFamily="18" charset="0"/>
              </a:rPr>
              <a:t>Ancient Greece was a collection of Greek city-states.</a:t>
            </a:r>
            <a:r>
              <a:rPr lang="en-US" sz="2800" dirty="0"/>
              <a:t> </a:t>
            </a:r>
            <a:endParaRPr lang="en-US" sz="2800" dirty="0">
              <a:latin typeface="Times New Roman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800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1"/>
            <a:ext cx="7848600" cy="3733800"/>
          </a:xfrm>
        </p:spPr>
        <p:txBody>
          <a:bodyPr/>
          <a:lstStyle/>
          <a:p>
            <a:r>
              <a:rPr lang="en-US" sz="2800" dirty="0"/>
              <a:t>Because Greece was not yet one country, there was no central government in ancient Greece. </a:t>
            </a:r>
          </a:p>
          <a:p>
            <a:r>
              <a:rPr lang="en-US" sz="2800" dirty="0"/>
              <a:t>Each city-state had its own form of government. </a:t>
            </a:r>
          </a:p>
          <a:p>
            <a:r>
              <a:rPr lang="en-US" sz="2800" dirty="0"/>
              <a:t>Some city-states, like Corinth, were ruled by kings. Some, like Sparta, were ruled by a small group of men. Others, like Athens, experimented with new forms of government.</a:t>
            </a: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53095"/>
            <a:ext cx="59864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Types of Government</a:t>
            </a:r>
            <a:endParaRPr lang="en-US" dirty="0"/>
          </a:p>
        </p:txBody>
      </p:sp>
      <p:pic>
        <p:nvPicPr>
          <p:cNvPr id="5" name="Content Placeholder 4" descr="alexan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77" y="2057400"/>
            <a:ext cx="319272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02327" y="2133600"/>
            <a:ext cx="4876800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Four Forms of Government</a:t>
            </a:r>
            <a:br>
              <a:rPr lang="en-US" sz="2800" b="1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Monarchy</a:t>
            </a:r>
            <a:r>
              <a:rPr lang="en-US" sz="2400" dirty="0" smtClean="0"/>
              <a:t>: Rule by a king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Oligarchy</a:t>
            </a:r>
            <a:r>
              <a:rPr lang="en-US" sz="2400" dirty="0" smtClean="0"/>
              <a:t>: Rule by a small group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Tyranny</a:t>
            </a:r>
            <a:r>
              <a:rPr lang="en-US" sz="2400" dirty="0" smtClean="0"/>
              <a:t>: Rule by a dictator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Democracy</a:t>
            </a:r>
            <a:r>
              <a:rPr lang="en-US" sz="2400" dirty="0" smtClean="0"/>
              <a:t>: Rule by the citizens,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 voting in an assembly</a:t>
            </a:r>
          </a:p>
        </p:txBody>
      </p:sp>
    </p:spTree>
    <p:extLst>
      <p:ext uri="{BB962C8B-B14F-4D97-AF65-F5344CB8AC3E}">
        <p14:creationId xmlns:p14="http://schemas.microsoft.com/office/powerpoint/2010/main" val="70862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8482"/>
            <a:ext cx="8077200" cy="1143000"/>
          </a:xfrm>
        </p:spPr>
        <p:txBody>
          <a:bodyPr/>
          <a:lstStyle/>
          <a:p>
            <a:pPr algn="r"/>
            <a:r>
              <a:rPr lang="en-US" sz="6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C9900"/>
                </a:solidFill>
                <a:effectLst>
                  <a:outerShdw dist="56796" dir="3806097" algn="ctr" rotWithShape="0">
                    <a:srgbClr val="000066"/>
                  </a:outerShdw>
                </a:effectLst>
                <a:latin typeface="Greex"/>
              </a:rPr>
              <a:t>Athens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7467600" cy="4191000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</a:rPr>
              <a:t>Athenians thought of themselves as the shining star of the Greek city-states. They were famed for their literature, poetry, drama, theatre, schools, buildings, and government.</a:t>
            </a:r>
            <a:r>
              <a:rPr lang="en-US" sz="2800" dirty="0"/>
              <a:t> 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dirty="0">
                <a:latin typeface="Times New Roman" pitchFamily="18" charset="0"/>
              </a:rPr>
              <a:t>Athens started as a small village, home to a tribe of Ionian people. It grew rapidly until Athens was one of the two most powerful city-states in the ancient Greek world. Athenians were famed for their commitment to the arts and sciences.</a:t>
            </a:r>
            <a:r>
              <a:rPr lang="en-US" sz="2800" dirty="0"/>
              <a:t>  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 descr="athen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3964"/>
            <a:ext cx="4305300" cy="209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10566"/>
      </p:ext>
    </p:extLst>
  </p:cSld>
  <p:clrMapOvr>
    <a:masterClrMapping/>
  </p:clrMapOvr>
</p:sld>
</file>

<file path=ppt/theme/theme1.xml><?xml version="1.0" encoding="utf-8"?>
<a:theme xmlns:a="http://schemas.openxmlformats.org/drawingml/2006/main" name="Greece Theme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Greece Theme</Template>
  <TotalTime>193</TotalTime>
  <Words>575</Words>
  <Application>Microsoft Office PowerPoint</Application>
  <PresentationFormat>On-screen Show (4:3)</PresentationFormat>
  <Paragraphs>83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Greece Theme</vt:lpstr>
      <vt:lpstr>Aim: How did Ancient Greek Civilization Develop? </vt:lpstr>
      <vt:lpstr>PowerPoint Presentation</vt:lpstr>
      <vt:lpstr>Polis</vt:lpstr>
      <vt:lpstr>ACROPOLIS </vt:lpstr>
      <vt:lpstr>Agora </vt:lpstr>
      <vt:lpstr>To be a citizen of a city-state</vt:lpstr>
      <vt:lpstr>PowerPoint Presentation</vt:lpstr>
      <vt:lpstr>Types of Government</vt:lpstr>
      <vt:lpstr>Athens</vt:lpstr>
      <vt:lpstr>PowerPoint Presentation</vt:lpstr>
      <vt:lpstr>PowerPoint Presentation</vt:lpstr>
      <vt:lpstr>Education in Athens</vt:lpstr>
      <vt:lpstr> Sparta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</dc:creator>
  <cp:lastModifiedBy>Windows User</cp:lastModifiedBy>
  <cp:revision>16</cp:revision>
  <dcterms:created xsi:type="dcterms:W3CDTF">2013-10-27T03:37:07Z</dcterms:created>
  <dcterms:modified xsi:type="dcterms:W3CDTF">2013-11-01T17:07:01Z</dcterms:modified>
</cp:coreProperties>
</file>