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Lst>
  <p:sldSz cx="9144000" cy="6858000" type="screen4x3"/>
  <p:notesSz cx="9144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6" d="100"/>
          <a:sy n="76" d="100"/>
        </p:scale>
        <p:origin x="-696" y="90"/>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s/_rels/slide10.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2.png"/><Relationship Id="rId7" Type="http://schemas.openxmlformats.org/officeDocument/2006/relationships/image" Target="../media/image10.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11" Type="http://schemas.openxmlformats.org/officeDocument/2006/relationships/image" Target="../media/image9.png"/><Relationship Id="rId5" Type="http://schemas.openxmlformats.org/officeDocument/2006/relationships/image" Target="../media/image4.png"/><Relationship Id="rId10" Type="http://schemas.openxmlformats.org/officeDocument/2006/relationships/image" Target="../media/image8.png"/><Relationship Id="rId4" Type="http://schemas.openxmlformats.org/officeDocument/2006/relationships/image" Target="../media/image3.png"/><Relationship Id="rId9" Type="http://schemas.openxmlformats.org/officeDocument/2006/relationships/image" Target="../media/image7.png"/></Relationships>
</file>

<file path=ppt/slides/_rels/slide1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2.png"/><Relationship Id="rId7" Type="http://schemas.openxmlformats.org/officeDocument/2006/relationships/image" Target="../media/image10.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11" Type="http://schemas.openxmlformats.org/officeDocument/2006/relationships/image" Target="../media/image9.png"/><Relationship Id="rId5" Type="http://schemas.openxmlformats.org/officeDocument/2006/relationships/image" Target="../media/image4.png"/><Relationship Id="rId10" Type="http://schemas.openxmlformats.org/officeDocument/2006/relationships/image" Target="../media/image8.png"/><Relationship Id="rId4" Type="http://schemas.openxmlformats.org/officeDocument/2006/relationships/image" Target="../media/image3.png"/><Relationship Id="rId9" Type="http://schemas.openxmlformats.org/officeDocument/2006/relationships/image" Target="../media/image7.png"/></Relationships>
</file>

<file path=ppt/slides/_rels/slide12.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2.png"/><Relationship Id="rId7" Type="http://schemas.openxmlformats.org/officeDocument/2006/relationships/image" Target="../media/image10.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11" Type="http://schemas.openxmlformats.org/officeDocument/2006/relationships/image" Target="../media/image9.png"/><Relationship Id="rId5" Type="http://schemas.openxmlformats.org/officeDocument/2006/relationships/image" Target="../media/image4.png"/><Relationship Id="rId10" Type="http://schemas.openxmlformats.org/officeDocument/2006/relationships/image" Target="../media/image8.png"/><Relationship Id="rId4" Type="http://schemas.openxmlformats.org/officeDocument/2006/relationships/image" Target="../media/image3.png"/><Relationship Id="rId9" Type="http://schemas.openxmlformats.org/officeDocument/2006/relationships/image" Target="../media/image7.png"/></Relationships>
</file>

<file path=ppt/slides/_rels/slide13.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2.png"/><Relationship Id="rId7" Type="http://schemas.openxmlformats.org/officeDocument/2006/relationships/image" Target="../media/image10.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11" Type="http://schemas.openxmlformats.org/officeDocument/2006/relationships/image" Target="../media/image9.png"/><Relationship Id="rId5" Type="http://schemas.openxmlformats.org/officeDocument/2006/relationships/image" Target="../media/image4.png"/><Relationship Id="rId10" Type="http://schemas.openxmlformats.org/officeDocument/2006/relationships/image" Target="../media/image8.png"/><Relationship Id="rId4" Type="http://schemas.openxmlformats.org/officeDocument/2006/relationships/image" Target="../media/image3.png"/><Relationship Id="rId9" Type="http://schemas.openxmlformats.org/officeDocument/2006/relationships/image" Target="../media/image7.png"/></Relationships>
</file>

<file path=ppt/slides/_rels/slide14.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2.png"/><Relationship Id="rId7" Type="http://schemas.openxmlformats.org/officeDocument/2006/relationships/image" Target="../media/image10.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11" Type="http://schemas.openxmlformats.org/officeDocument/2006/relationships/image" Target="../media/image9.png"/><Relationship Id="rId5" Type="http://schemas.openxmlformats.org/officeDocument/2006/relationships/image" Target="../media/image4.png"/><Relationship Id="rId10" Type="http://schemas.openxmlformats.org/officeDocument/2006/relationships/image" Target="../media/image8.png"/><Relationship Id="rId4" Type="http://schemas.openxmlformats.org/officeDocument/2006/relationships/image" Target="../media/image3.png"/><Relationship Id="rId9" Type="http://schemas.openxmlformats.org/officeDocument/2006/relationships/image" Target="../media/image7.png"/></Relationships>
</file>

<file path=ppt/slides/_rels/slide15.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2.png"/><Relationship Id="rId7" Type="http://schemas.openxmlformats.org/officeDocument/2006/relationships/image" Target="../media/image10.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11" Type="http://schemas.openxmlformats.org/officeDocument/2006/relationships/image" Target="../media/image9.png"/><Relationship Id="rId5" Type="http://schemas.openxmlformats.org/officeDocument/2006/relationships/image" Target="../media/image4.png"/><Relationship Id="rId10" Type="http://schemas.openxmlformats.org/officeDocument/2006/relationships/image" Target="../media/image8.png"/><Relationship Id="rId4" Type="http://schemas.openxmlformats.org/officeDocument/2006/relationships/image" Target="../media/image3.png"/><Relationship Id="rId9" Type="http://schemas.openxmlformats.org/officeDocument/2006/relationships/image" Target="../media/image7.png"/></Relationships>
</file>

<file path=ppt/slides/_rels/slide16.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2.png"/><Relationship Id="rId7" Type="http://schemas.openxmlformats.org/officeDocument/2006/relationships/image" Target="../media/image10.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11" Type="http://schemas.openxmlformats.org/officeDocument/2006/relationships/image" Target="../media/image9.png"/><Relationship Id="rId5" Type="http://schemas.openxmlformats.org/officeDocument/2006/relationships/image" Target="../media/image4.png"/><Relationship Id="rId10" Type="http://schemas.openxmlformats.org/officeDocument/2006/relationships/image" Target="../media/image8.png"/><Relationship Id="rId4" Type="http://schemas.openxmlformats.org/officeDocument/2006/relationships/image" Target="../media/image3.png"/><Relationship Id="rId9" Type="http://schemas.openxmlformats.org/officeDocument/2006/relationships/image" Target="../media/image7.png"/></Relationships>
</file>

<file path=ppt/slides/_rels/slide17.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2.png"/><Relationship Id="rId7" Type="http://schemas.openxmlformats.org/officeDocument/2006/relationships/image" Target="../media/image10.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11" Type="http://schemas.openxmlformats.org/officeDocument/2006/relationships/image" Target="../media/image9.png"/><Relationship Id="rId5" Type="http://schemas.openxmlformats.org/officeDocument/2006/relationships/image" Target="../media/image4.png"/><Relationship Id="rId10" Type="http://schemas.openxmlformats.org/officeDocument/2006/relationships/image" Target="../media/image8.png"/><Relationship Id="rId4" Type="http://schemas.openxmlformats.org/officeDocument/2006/relationships/image" Target="../media/image3.png"/><Relationship Id="rId9" Type="http://schemas.openxmlformats.org/officeDocument/2006/relationships/image" Target="../media/image7.png"/></Relationships>
</file>

<file path=ppt/slides/_rels/slide18.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2.png"/><Relationship Id="rId7" Type="http://schemas.openxmlformats.org/officeDocument/2006/relationships/image" Target="../media/image10.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11" Type="http://schemas.openxmlformats.org/officeDocument/2006/relationships/image" Target="../media/image9.png"/><Relationship Id="rId5" Type="http://schemas.openxmlformats.org/officeDocument/2006/relationships/image" Target="../media/image4.png"/><Relationship Id="rId10" Type="http://schemas.openxmlformats.org/officeDocument/2006/relationships/image" Target="../media/image8.png"/><Relationship Id="rId4" Type="http://schemas.openxmlformats.org/officeDocument/2006/relationships/image" Target="../media/image3.png"/><Relationship Id="rId9" Type="http://schemas.openxmlformats.org/officeDocument/2006/relationships/image" Target="../media/image7.png"/></Relationships>
</file>

<file path=ppt/slides/_rels/slide19.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2.png"/><Relationship Id="rId7" Type="http://schemas.openxmlformats.org/officeDocument/2006/relationships/image" Target="../media/image10.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11" Type="http://schemas.openxmlformats.org/officeDocument/2006/relationships/image" Target="../media/image9.png"/><Relationship Id="rId5" Type="http://schemas.openxmlformats.org/officeDocument/2006/relationships/image" Target="../media/image4.png"/><Relationship Id="rId10" Type="http://schemas.openxmlformats.org/officeDocument/2006/relationships/image" Target="../media/image8.png"/><Relationship Id="rId4" Type="http://schemas.openxmlformats.org/officeDocument/2006/relationships/image" Target="../media/image3.png"/><Relationship Id="rId9" Type="http://schemas.openxmlformats.org/officeDocument/2006/relationships/image" Target="../media/image7.png"/></Relationships>
</file>

<file path=ppt/slides/_rels/slide2.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2.png"/><Relationship Id="rId7" Type="http://schemas.openxmlformats.org/officeDocument/2006/relationships/image" Target="../media/image10.png"/><Relationship Id="rId12" Type="http://schemas.openxmlformats.org/officeDocument/2006/relationships/image" Target="../media/image11.jp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11" Type="http://schemas.openxmlformats.org/officeDocument/2006/relationships/image" Target="../media/image9.png"/><Relationship Id="rId5" Type="http://schemas.openxmlformats.org/officeDocument/2006/relationships/image" Target="../media/image4.png"/><Relationship Id="rId10" Type="http://schemas.openxmlformats.org/officeDocument/2006/relationships/image" Target="../media/image8.png"/><Relationship Id="rId4" Type="http://schemas.openxmlformats.org/officeDocument/2006/relationships/image" Target="../media/image3.png"/><Relationship Id="rId9" Type="http://schemas.openxmlformats.org/officeDocument/2006/relationships/image" Target="../media/image7.png"/></Relationships>
</file>

<file path=ppt/slides/_rels/slide20.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2.png"/><Relationship Id="rId7" Type="http://schemas.openxmlformats.org/officeDocument/2006/relationships/image" Target="../media/image10.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11" Type="http://schemas.openxmlformats.org/officeDocument/2006/relationships/image" Target="../media/image9.png"/><Relationship Id="rId5" Type="http://schemas.openxmlformats.org/officeDocument/2006/relationships/image" Target="../media/image4.png"/><Relationship Id="rId10" Type="http://schemas.openxmlformats.org/officeDocument/2006/relationships/image" Target="../media/image8.png"/><Relationship Id="rId4" Type="http://schemas.openxmlformats.org/officeDocument/2006/relationships/image" Target="../media/image3.png"/><Relationship Id="rId9" Type="http://schemas.openxmlformats.org/officeDocument/2006/relationships/image" Target="../media/image7.png"/></Relationships>
</file>

<file path=ppt/slides/_rels/slide2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2.png"/><Relationship Id="rId7" Type="http://schemas.openxmlformats.org/officeDocument/2006/relationships/image" Target="../media/image10.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11" Type="http://schemas.openxmlformats.org/officeDocument/2006/relationships/image" Target="../media/image9.png"/><Relationship Id="rId5" Type="http://schemas.openxmlformats.org/officeDocument/2006/relationships/image" Target="../media/image4.png"/><Relationship Id="rId10" Type="http://schemas.openxmlformats.org/officeDocument/2006/relationships/image" Target="../media/image8.png"/><Relationship Id="rId4" Type="http://schemas.openxmlformats.org/officeDocument/2006/relationships/image" Target="../media/image3.png"/><Relationship Id="rId9" Type="http://schemas.openxmlformats.org/officeDocument/2006/relationships/image" Target="../media/image7.png"/></Relationships>
</file>

<file path=ppt/slides/_rels/slide22.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2.png"/><Relationship Id="rId7" Type="http://schemas.openxmlformats.org/officeDocument/2006/relationships/image" Target="../media/image10.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11" Type="http://schemas.openxmlformats.org/officeDocument/2006/relationships/image" Target="../media/image9.png"/><Relationship Id="rId5" Type="http://schemas.openxmlformats.org/officeDocument/2006/relationships/image" Target="../media/image4.png"/><Relationship Id="rId10" Type="http://schemas.openxmlformats.org/officeDocument/2006/relationships/image" Target="../media/image8.png"/><Relationship Id="rId4" Type="http://schemas.openxmlformats.org/officeDocument/2006/relationships/image" Target="../media/image3.png"/><Relationship Id="rId9" Type="http://schemas.openxmlformats.org/officeDocument/2006/relationships/image" Target="../media/image7.png"/></Relationships>
</file>

<file path=ppt/slides/_rels/slide23.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2.png"/><Relationship Id="rId7" Type="http://schemas.openxmlformats.org/officeDocument/2006/relationships/image" Target="../media/image10.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11" Type="http://schemas.openxmlformats.org/officeDocument/2006/relationships/image" Target="../media/image9.png"/><Relationship Id="rId5" Type="http://schemas.openxmlformats.org/officeDocument/2006/relationships/image" Target="../media/image4.png"/><Relationship Id="rId10" Type="http://schemas.openxmlformats.org/officeDocument/2006/relationships/image" Target="../media/image8.png"/><Relationship Id="rId4" Type="http://schemas.openxmlformats.org/officeDocument/2006/relationships/image" Target="../media/image3.png"/><Relationship Id="rId9" Type="http://schemas.openxmlformats.org/officeDocument/2006/relationships/image" Target="../media/image7.png"/></Relationships>
</file>

<file path=ppt/slides/_rels/slide24.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2.png"/><Relationship Id="rId7" Type="http://schemas.openxmlformats.org/officeDocument/2006/relationships/image" Target="../media/image10.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11" Type="http://schemas.openxmlformats.org/officeDocument/2006/relationships/image" Target="../media/image9.png"/><Relationship Id="rId5" Type="http://schemas.openxmlformats.org/officeDocument/2006/relationships/image" Target="../media/image4.png"/><Relationship Id="rId10" Type="http://schemas.openxmlformats.org/officeDocument/2006/relationships/image" Target="../media/image8.png"/><Relationship Id="rId4" Type="http://schemas.openxmlformats.org/officeDocument/2006/relationships/image" Target="../media/image3.png"/><Relationship Id="rId9" Type="http://schemas.openxmlformats.org/officeDocument/2006/relationships/image" Target="../media/image7.png"/></Relationships>
</file>

<file path=ppt/slides/_rels/slide25.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2.png"/><Relationship Id="rId7" Type="http://schemas.openxmlformats.org/officeDocument/2006/relationships/image" Target="../media/image10.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11" Type="http://schemas.openxmlformats.org/officeDocument/2006/relationships/image" Target="../media/image9.png"/><Relationship Id="rId5" Type="http://schemas.openxmlformats.org/officeDocument/2006/relationships/image" Target="../media/image4.png"/><Relationship Id="rId10" Type="http://schemas.openxmlformats.org/officeDocument/2006/relationships/image" Target="../media/image8.png"/><Relationship Id="rId4" Type="http://schemas.openxmlformats.org/officeDocument/2006/relationships/image" Target="../media/image3.png"/><Relationship Id="rId9" Type="http://schemas.openxmlformats.org/officeDocument/2006/relationships/image" Target="../media/image7.png"/></Relationships>
</file>

<file path=ppt/slides/_rels/slide26.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2.png"/><Relationship Id="rId7" Type="http://schemas.openxmlformats.org/officeDocument/2006/relationships/image" Target="../media/image10.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11" Type="http://schemas.openxmlformats.org/officeDocument/2006/relationships/image" Target="../media/image9.png"/><Relationship Id="rId5" Type="http://schemas.openxmlformats.org/officeDocument/2006/relationships/image" Target="../media/image4.png"/><Relationship Id="rId10" Type="http://schemas.openxmlformats.org/officeDocument/2006/relationships/image" Target="../media/image8.png"/><Relationship Id="rId4" Type="http://schemas.openxmlformats.org/officeDocument/2006/relationships/image" Target="../media/image3.png"/><Relationship Id="rId9" Type="http://schemas.openxmlformats.org/officeDocument/2006/relationships/image" Target="../media/image7.png"/></Relationships>
</file>

<file path=ppt/slides/_rels/slide3.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2.png"/><Relationship Id="rId7" Type="http://schemas.openxmlformats.org/officeDocument/2006/relationships/image" Target="../media/image10.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11" Type="http://schemas.openxmlformats.org/officeDocument/2006/relationships/image" Target="../media/image9.png"/><Relationship Id="rId5" Type="http://schemas.openxmlformats.org/officeDocument/2006/relationships/image" Target="../media/image4.png"/><Relationship Id="rId10" Type="http://schemas.openxmlformats.org/officeDocument/2006/relationships/image" Target="../media/image8.png"/><Relationship Id="rId4" Type="http://schemas.openxmlformats.org/officeDocument/2006/relationships/image" Target="../media/image3.png"/><Relationship Id="rId9" Type="http://schemas.openxmlformats.org/officeDocument/2006/relationships/image" Target="../media/image7.png"/></Relationships>
</file>

<file path=ppt/slides/_rels/slide4.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2.png"/><Relationship Id="rId7" Type="http://schemas.openxmlformats.org/officeDocument/2006/relationships/image" Target="../media/image10.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11" Type="http://schemas.openxmlformats.org/officeDocument/2006/relationships/image" Target="../media/image9.png"/><Relationship Id="rId5" Type="http://schemas.openxmlformats.org/officeDocument/2006/relationships/image" Target="../media/image4.png"/><Relationship Id="rId10" Type="http://schemas.openxmlformats.org/officeDocument/2006/relationships/image" Target="../media/image8.png"/><Relationship Id="rId4" Type="http://schemas.openxmlformats.org/officeDocument/2006/relationships/image" Target="../media/image3.png"/><Relationship Id="rId9" Type="http://schemas.openxmlformats.org/officeDocument/2006/relationships/image" Target="../media/image7.png"/></Relationships>
</file>

<file path=ppt/slides/_rels/slide5.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2.png"/><Relationship Id="rId7" Type="http://schemas.openxmlformats.org/officeDocument/2006/relationships/image" Target="../media/image10.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11" Type="http://schemas.openxmlformats.org/officeDocument/2006/relationships/image" Target="../media/image9.png"/><Relationship Id="rId5" Type="http://schemas.openxmlformats.org/officeDocument/2006/relationships/image" Target="../media/image4.png"/><Relationship Id="rId10" Type="http://schemas.openxmlformats.org/officeDocument/2006/relationships/image" Target="../media/image8.png"/><Relationship Id="rId4" Type="http://schemas.openxmlformats.org/officeDocument/2006/relationships/image" Target="../media/image3.png"/><Relationship Id="rId9" Type="http://schemas.openxmlformats.org/officeDocument/2006/relationships/image" Target="../media/image7.png"/></Relationships>
</file>

<file path=ppt/slides/_rels/slide6.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2.png"/><Relationship Id="rId7" Type="http://schemas.openxmlformats.org/officeDocument/2006/relationships/image" Target="../media/image10.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11" Type="http://schemas.openxmlformats.org/officeDocument/2006/relationships/image" Target="../media/image9.png"/><Relationship Id="rId5" Type="http://schemas.openxmlformats.org/officeDocument/2006/relationships/image" Target="../media/image4.png"/><Relationship Id="rId10" Type="http://schemas.openxmlformats.org/officeDocument/2006/relationships/image" Target="../media/image8.png"/><Relationship Id="rId4" Type="http://schemas.openxmlformats.org/officeDocument/2006/relationships/image" Target="../media/image3.png"/><Relationship Id="rId9" Type="http://schemas.openxmlformats.org/officeDocument/2006/relationships/image" Target="../media/image7.png"/></Relationships>
</file>

<file path=ppt/slides/_rels/slide7.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2.png"/><Relationship Id="rId7" Type="http://schemas.openxmlformats.org/officeDocument/2006/relationships/image" Target="../media/image10.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11" Type="http://schemas.openxmlformats.org/officeDocument/2006/relationships/image" Target="../media/image9.png"/><Relationship Id="rId5" Type="http://schemas.openxmlformats.org/officeDocument/2006/relationships/image" Target="../media/image4.png"/><Relationship Id="rId10" Type="http://schemas.openxmlformats.org/officeDocument/2006/relationships/image" Target="../media/image8.png"/><Relationship Id="rId4" Type="http://schemas.openxmlformats.org/officeDocument/2006/relationships/image" Target="../media/image3.png"/><Relationship Id="rId9" Type="http://schemas.openxmlformats.org/officeDocument/2006/relationships/image" Target="../media/image7.png"/></Relationships>
</file>

<file path=ppt/slides/_rels/slide8.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2.png"/><Relationship Id="rId7" Type="http://schemas.openxmlformats.org/officeDocument/2006/relationships/image" Target="../media/image10.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11" Type="http://schemas.openxmlformats.org/officeDocument/2006/relationships/image" Target="../media/image9.png"/><Relationship Id="rId5" Type="http://schemas.openxmlformats.org/officeDocument/2006/relationships/image" Target="../media/image4.png"/><Relationship Id="rId10" Type="http://schemas.openxmlformats.org/officeDocument/2006/relationships/image" Target="../media/image8.png"/><Relationship Id="rId4" Type="http://schemas.openxmlformats.org/officeDocument/2006/relationships/image" Target="../media/image3.png"/><Relationship Id="rId9" Type="http://schemas.openxmlformats.org/officeDocument/2006/relationships/image" Target="../media/image7.png"/></Relationships>
</file>

<file path=ppt/slides/_rels/slide9.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2.png"/><Relationship Id="rId7" Type="http://schemas.openxmlformats.org/officeDocument/2006/relationships/image" Target="../media/image10.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11" Type="http://schemas.openxmlformats.org/officeDocument/2006/relationships/image" Target="../media/image9.png"/><Relationship Id="rId5" Type="http://schemas.openxmlformats.org/officeDocument/2006/relationships/image" Target="../media/image4.png"/><Relationship Id="rId10" Type="http://schemas.openxmlformats.org/officeDocument/2006/relationships/image" Target="../media/image8.png"/><Relationship Id="rId4" Type="http://schemas.openxmlformats.org/officeDocument/2006/relationships/image" Target="../media/image3.png"/><Relationship Id="rId9"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object 10"/>
          <p:cNvSpPr/>
          <p:nvPr/>
        </p:nvSpPr>
        <p:spPr>
          <a:xfrm>
            <a:off x="-1523" y="-1524"/>
            <a:ext cx="9147048" cy="6861048"/>
          </a:xfrm>
          <a:prstGeom prst="rect">
            <a:avLst/>
          </a:prstGeom>
          <a:blipFill>
            <a:blip r:embed="rId2" cstate="print"/>
            <a:stretch>
              <a:fillRect/>
            </a:stretch>
          </a:blipFill>
        </p:spPr>
        <p:txBody>
          <a:bodyPr wrap="square" lIns="0" tIns="0" rIns="0" bIns="0" rtlCol="0">
            <a:noAutofit/>
          </a:bodyPr>
          <a:lstStyle/>
          <a:p>
            <a:endParaRPr/>
          </a:p>
        </p:txBody>
      </p:sp>
      <p:sp>
        <p:nvSpPr>
          <p:cNvPr id="11" name="object 11"/>
          <p:cNvSpPr/>
          <p:nvPr/>
        </p:nvSpPr>
        <p:spPr>
          <a:xfrm>
            <a:off x="8807957" y="-1524"/>
            <a:ext cx="337566" cy="6861048"/>
          </a:xfrm>
          <a:prstGeom prst="rect">
            <a:avLst/>
          </a:prstGeom>
          <a:blipFill>
            <a:blip r:embed="rId3" cstate="print"/>
            <a:stretch>
              <a:fillRect/>
            </a:stretch>
          </a:blipFill>
        </p:spPr>
        <p:txBody>
          <a:bodyPr wrap="square" lIns="0" tIns="0" rIns="0" bIns="0" rtlCol="0">
            <a:noAutofit/>
          </a:bodyPr>
          <a:lstStyle/>
          <a:p>
            <a:endParaRPr/>
          </a:p>
        </p:txBody>
      </p:sp>
      <p:sp>
        <p:nvSpPr>
          <p:cNvPr id="12" name="object 12"/>
          <p:cNvSpPr/>
          <p:nvPr/>
        </p:nvSpPr>
        <p:spPr>
          <a:xfrm>
            <a:off x="-9905" y="4488942"/>
            <a:ext cx="5754623" cy="2368295"/>
          </a:xfrm>
          <a:prstGeom prst="rect">
            <a:avLst/>
          </a:prstGeom>
          <a:blipFill>
            <a:blip r:embed="rId4" cstate="print"/>
            <a:stretch>
              <a:fillRect/>
            </a:stretch>
          </a:blipFill>
        </p:spPr>
        <p:txBody>
          <a:bodyPr wrap="square" lIns="0" tIns="0" rIns="0" bIns="0" rtlCol="0">
            <a:noAutofit/>
          </a:bodyPr>
          <a:lstStyle/>
          <a:p>
            <a:endParaRPr/>
          </a:p>
        </p:txBody>
      </p:sp>
      <p:sp>
        <p:nvSpPr>
          <p:cNvPr id="13" name="object 13"/>
          <p:cNvSpPr/>
          <p:nvPr/>
        </p:nvSpPr>
        <p:spPr>
          <a:xfrm>
            <a:off x="0" y="3817620"/>
            <a:ext cx="8164067" cy="3019044"/>
          </a:xfrm>
          <a:prstGeom prst="rect">
            <a:avLst/>
          </a:prstGeom>
          <a:blipFill>
            <a:blip r:embed="rId5" cstate="print"/>
            <a:stretch>
              <a:fillRect/>
            </a:stretch>
          </a:blipFill>
        </p:spPr>
        <p:txBody>
          <a:bodyPr wrap="square" lIns="0" tIns="0" rIns="0" bIns="0" rtlCol="0">
            <a:noAutofit/>
          </a:bodyPr>
          <a:lstStyle/>
          <a:p>
            <a:endParaRPr/>
          </a:p>
        </p:txBody>
      </p:sp>
      <p:sp>
        <p:nvSpPr>
          <p:cNvPr id="14" name="object 14"/>
          <p:cNvSpPr/>
          <p:nvPr/>
        </p:nvSpPr>
        <p:spPr>
          <a:xfrm>
            <a:off x="6476" y="3817620"/>
            <a:ext cx="9143238" cy="3690366"/>
          </a:xfrm>
          <a:prstGeom prst="rect">
            <a:avLst/>
          </a:prstGeom>
          <a:blipFill>
            <a:blip r:embed="rId6" cstate="print"/>
            <a:stretch>
              <a:fillRect/>
            </a:stretch>
          </a:blipFill>
        </p:spPr>
        <p:txBody>
          <a:bodyPr wrap="square" lIns="0" tIns="0" rIns="0" bIns="0" rtlCol="0">
            <a:noAutofit/>
          </a:bodyPr>
          <a:lstStyle/>
          <a:p>
            <a:r>
              <a:rPr lang="en-US" sz="3600" b="1" u="sng" dirty="0" smtClean="0">
                <a:solidFill>
                  <a:schemeClr val="bg1"/>
                </a:solidFill>
              </a:rPr>
              <a:t>Directions</a:t>
            </a:r>
            <a:r>
              <a:rPr lang="en-US" sz="3600" dirty="0" smtClean="0">
                <a:solidFill>
                  <a:schemeClr val="bg1"/>
                </a:solidFill>
              </a:rPr>
              <a:t>-Read each scenario.  Decide if it violates any of the Bill of Rights.  If it does, then identify which part of the amendment(s) the scenario violates.</a:t>
            </a:r>
            <a:endParaRPr sz="3600" dirty="0">
              <a:solidFill>
                <a:schemeClr val="bg1"/>
              </a:solidFill>
            </a:endParaRPr>
          </a:p>
        </p:txBody>
      </p:sp>
      <p:sp>
        <p:nvSpPr>
          <p:cNvPr id="16" name="object 16"/>
          <p:cNvSpPr/>
          <p:nvPr/>
        </p:nvSpPr>
        <p:spPr>
          <a:xfrm>
            <a:off x="6476" y="2547711"/>
            <a:ext cx="9143238" cy="1539239"/>
          </a:xfrm>
          <a:prstGeom prst="rect">
            <a:avLst/>
          </a:prstGeom>
          <a:blipFill>
            <a:blip r:embed="rId7" cstate="print"/>
            <a:stretch>
              <a:fillRect/>
            </a:stretch>
          </a:blipFill>
        </p:spPr>
        <p:txBody>
          <a:bodyPr wrap="square" lIns="0" tIns="0" rIns="0" bIns="0" rtlCol="0">
            <a:noAutofit/>
          </a:bodyPr>
          <a:lstStyle/>
          <a:p>
            <a:pPr algn="ctr"/>
            <a:r>
              <a:rPr lang="en-US" sz="4000" dirty="0" smtClean="0">
                <a:solidFill>
                  <a:schemeClr val="bg1"/>
                </a:solidFill>
              </a:rPr>
              <a:t>Objective:  I can analyze the Bill of Rights.</a:t>
            </a:r>
            <a:endParaRPr sz="4000" dirty="0">
              <a:solidFill>
                <a:schemeClr val="bg1"/>
              </a:solidFill>
            </a:endParaRPr>
          </a:p>
        </p:txBody>
      </p:sp>
      <p:sp>
        <p:nvSpPr>
          <p:cNvPr id="17" name="object 17"/>
          <p:cNvSpPr/>
          <p:nvPr/>
        </p:nvSpPr>
        <p:spPr>
          <a:xfrm>
            <a:off x="0" y="-21335"/>
            <a:ext cx="9143238" cy="1683257"/>
          </a:xfrm>
          <a:prstGeom prst="rect">
            <a:avLst/>
          </a:prstGeom>
          <a:blipFill>
            <a:blip r:embed="rId8" cstate="print"/>
            <a:stretch>
              <a:fillRect/>
            </a:stretch>
          </a:blipFill>
        </p:spPr>
        <p:txBody>
          <a:bodyPr wrap="square" lIns="0" tIns="0" rIns="0" bIns="0" rtlCol="0">
            <a:noAutofit/>
          </a:bodyPr>
          <a:lstStyle/>
          <a:p>
            <a:endParaRPr/>
          </a:p>
        </p:txBody>
      </p:sp>
      <p:sp>
        <p:nvSpPr>
          <p:cNvPr id="18" name="object 18"/>
          <p:cNvSpPr/>
          <p:nvPr/>
        </p:nvSpPr>
        <p:spPr>
          <a:xfrm>
            <a:off x="0" y="-21335"/>
            <a:ext cx="8388095" cy="1068323"/>
          </a:xfrm>
          <a:prstGeom prst="rect">
            <a:avLst/>
          </a:prstGeom>
          <a:blipFill>
            <a:blip r:embed="rId9" cstate="print"/>
            <a:stretch>
              <a:fillRect/>
            </a:stretch>
          </a:blipFill>
        </p:spPr>
        <p:txBody>
          <a:bodyPr wrap="square" lIns="0" tIns="0" rIns="0" bIns="0" rtlCol="0">
            <a:noAutofit/>
          </a:bodyPr>
          <a:lstStyle/>
          <a:p>
            <a:endParaRPr/>
          </a:p>
        </p:txBody>
      </p:sp>
      <p:sp>
        <p:nvSpPr>
          <p:cNvPr id="19" name="object 19"/>
          <p:cNvSpPr/>
          <p:nvPr/>
        </p:nvSpPr>
        <p:spPr>
          <a:xfrm>
            <a:off x="0" y="-21335"/>
            <a:ext cx="4578095" cy="454151"/>
          </a:xfrm>
          <a:prstGeom prst="rect">
            <a:avLst/>
          </a:prstGeom>
          <a:blipFill>
            <a:blip r:embed="rId10" cstate="print"/>
            <a:stretch>
              <a:fillRect/>
            </a:stretch>
          </a:blipFill>
        </p:spPr>
        <p:txBody>
          <a:bodyPr wrap="square" lIns="0" tIns="0" rIns="0" bIns="0" rtlCol="0">
            <a:noAutofit/>
          </a:bodyPr>
          <a:lstStyle/>
          <a:p>
            <a:endParaRPr/>
          </a:p>
        </p:txBody>
      </p:sp>
      <p:sp>
        <p:nvSpPr>
          <p:cNvPr id="9" name="object 9"/>
          <p:cNvSpPr txBox="1"/>
          <p:nvPr/>
        </p:nvSpPr>
        <p:spPr>
          <a:xfrm>
            <a:off x="909320" y="681730"/>
            <a:ext cx="1283766" cy="787400"/>
          </a:xfrm>
          <a:prstGeom prst="rect">
            <a:avLst/>
          </a:prstGeom>
        </p:spPr>
        <p:txBody>
          <a:bodyPr wrap="square" lIns="0" tIns="0" rIns="0" bIns="0" rtlCol="0">
            <a:noAutofit/>
          </a:bodyPr>
          <a:lstStyle/>
          <a:p>
            <a:pPr marL="12700">
              <a:lnSpc>
                <a:spcPts val="6200"/>
              </a:lnSpc>
              <a:spcBef>
                <a:spcPts val="310"/>
              </a:spcBef>
            </a:pPr>
            <a:r>
              <a:rPr sz="6000" spc="0" dirty="0" smtClean="0">
                <a:solidFill>
                  <a:srgbClr val="FECB64"/>
                </a:solidFill>
                <a:latin typeface="Times New Roman"/>
                <a:cs typeface="Times New Roman"/>
              </a:rPr>
              <a:t>Bill</a:t>
            </a:r>
            <a:endParaRPr sz="6000">
              <a:latin typeface="Times New Roman"/>
              <a:cs typeface="Times New Roman"/>
            </a:endParaRPr>
          </a:p>
        </p:txBody>
      </p:sp>
      <p:sp>
        <p:nvSpPr>
          <p:cNvPr id="8" name="object 8"/>
          <p:cNvSpPr txBox="1"/>
          <p:nvPr/>
        </p:nvSpPr>
        <p:spPr>
          <a:xfrm>
            <a:off x="2242667" y="681730"/>
            <a:ext cx="774598" cy="787400"/>
          </a:xfrm>
          <a:prstGeom prst="rect">
            <a:avLst/>
          </a:prstGeom>
        </p:spPr>
        <p:txBody>
          <a:bodyPr wrap="square" lIns="0" tIns="0" rIns="0" bIns="0" rtlCol="0">
            <a:noAutofit/>
          </a:bodyPr>
          <a:lstStyle/>
          <a:p>
            <a:pPr marL="12700">
              <a:lnSpc>
                <a:spcPts val="6200"/>
              </a:lnSpc>
              <a:spcBef>
                <a:spcPts val="310"/>
              </a:spcBef>
            </a:pPr>
            <a:r>
              <a:rPr sz="6000" spc="0" dirty="0" smtClean="0">
                <a:solidFill>
                  <a:srgbClr val="FECB64"/>
                </a:solidFill>
                <a:latin typeface="Times New Roman"/>
                <a:cs typeface="Times New Roman"/>
              </a:rPr>
              <a:t>of</a:t>
            </a:r>
            <a:endParaRPr sz="6000">
              <a:latin typeface="Times New Roman"/>
              <a:cs typeface="Times New Roman"/>
            </a:endParaRPr>
          </a:p>
        </p:txBody>
      </p:sp>
      <p:sp>
        <p:nvSpPr>
          <p:cNvPr id="7" name="object 7"/>
          <p:cNvSpPr txBox="1"/>
          <p:nvPr/>
        </p:nvSpPr>
        <p:spPr>
          <a:xfrm>
            <a:off x="3066846" y="681730"/>
            <a:ext cx="2130501" cy="787400"/>
          </a:xfrm>
          <a:prstGeom prst="rect">
            <a:avLst/>
          </a:prstGeom>
        </p:spPr>
        <p:txBody>
          <a:bodyPr wrap="square" lIns="0" tIns="0" rIns="0" bIns="0" rtlCol="0">
            <a:noAutofit/>
          </a:bodyPr>
          <a:lstStyle/>
          <a:p>
            <a:pPr marL="12700">
              <a:lnSpc>
                <a:spcPts val="6200"/>
              </a:lnSpc>
              <a:spcBef>
                <a:spcPts val="310"/>
              </a:spcBef>
            </a:pPr>
            <a:r>
              <a:rPr sz="6000" spc="0" dirty="0" smtClean="0">
                <a:solidFill>
                  <a:srgbClr val="FECB64"/>
                </a:solidFill>
                <a:latin typeface="Times New Roman"/>
                <a:cs typeface="Times New Roman"/>
              </a:rPr>
              <a:t>Rights</a:t>
            </a:r>
            <a:endParaRPr sz="6000">
              <a:latin typeface="Times New Roman"/>
              <a:cs typeface="Times New Roman"/>
            </a:endParaRPr>
          </a:p>
        </p:txBody>
      </p:sp>
      <p:sp>
        <p:nvSpPr>
          <p:cNvPr id="6" name="object 6"/>
          <p:cNvSpPr txBox="1"/>
          <p:nvPr/>
        </p:nvSpPr>
        <p:spPr>
          <a:xfrm>
            <a:off x="5246928" y="681730"/>
            <a:ext cx="3103041" cy="787400"/>
          </a:xfrm>
          <a:prstGeom prst="rect">
            <a:avLst/>
          </a:prstGeom>
        </p:spPr>
        <p:txBody>
          <a:bodyPr wrap="square" lIns="0" tIns="0" rIns="0" bIns="0" rtlCol="0">
            <a:noAutofit/>
          </a:bodyPr>
          <a:lstStyle/>
          <a:p>
            <a:pPr marL="12700">
              <a:lnSpc>
                <a:spcPts val="6200"/>
              </a:lnSpc>
              <a:spcBef>
                <a:spcPts val="310"/>
              </a:spcBef>
            </a:pPr>
            <a:r>
              <a:rPr sz="6000" spc="0" dirty="0" smtClean="0">
                <a:solidFill>
                  <a:srgbClr val="FECB64"/>
                </a:solidFill>
                <a:latin typeface="Times New Roman"/>
                <a:cs typeface="Times New Roman"/>
              </a:rPr>
              <a:t>Scenarios</a:t>
            </a:r>
            <a:endParaRPr sz="6000">
              <a:latin typeface="Times New Roman"/>
              <a:cs typeface="Times New Roman"/>
            </a:endParaRPr>
          </a:p>
        </p:txBody>
      </p:sp>
      <p:sp>
        <p:nvSpPr>
          <p:cNvPr id="5" name="object 5"/>
          <p:cNvSpPr txBox="1"/>
          <p:nvPr/>
        </p:nvSpPr>
        <p:spPr>
          <a:xfrm>
            <a:off x="1374140" y="1714969"/>
            <a:ext cx="6211908" cy="1610328"/>
          </a:xfrm>
          <a:prstGeom prst="rect">
            <a:avLst/>
          </a:prstGeom>
        </p:spPr>
        <p:txBody>
          <a:bodyPr wrap="square" lIns="0" tIns="0" rIns="0" bIns="0" rtlCol="0">
            <a:noAutofit/>
          </a:bodyPr>
          <a:lstStyle/>
          <a:p>
            <a:pPr marL="1354054" marR="1326364" algn="ctr">
              <a:lnSpc>
                <a:spcPts val="4185"/>
              </a:lnSpc>
              <a:spcBef>
                <a:spcPts val="209"/>
              </a:spcBef>
            </a:pPr>
            <a:endParaRPr sz="3200" dirty="0">
              <a:latin typeface="Times New Roman"/>
              <a:cs typeface="Times New Roman"/>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object 8"/>
          <p:cNvSpPr/>
          <p:nvPr/>
        </p:nvSpPr>
        <p:spPr>
          <a:xfrm>
            <a:off x="-1523" y="-1524"/>
            <a:ext cx="9147048" cy="6861048"/>
          </a:xfrm>
          <a:prstGeom prst="rect">
            <a:avLst/>
          </a:prstGeom>
          <a:blipFill>
            <a:blip r:embed="rId2" cstate="print"/>
            <a:stretch>
              <a:fillRect/>
            </a:stretch>
          </a:blipFill>
        </p:spPr>
        <p:txBody>
          <a:bodyPr wrap="square" lIns="0" tIns="0" rIns="0" bIns="0" rtlCol="0">
            <a:noAutofit/>
          </a:bodyPr>
          <a:lstStyle/>
          <a:p>
            <a:endParaRPr/>
          </a:p>
        </p:txBody>
      </p:sp>
      <p:sp>
        <p:nvSpPr>
          <p:cNvPr id="9" name="object 9"/>
          <p:cNvSpPr/>
          <p:nvPr/>
        </p:nvSpPr>
        <p:spPr>
          <a:xfrm>
            <a:off x="8807957" y="-1524"/>
            <a:ext cx="337566" cy="6861048"/>
          </a:xfrm>
          <a:prstGeom prst="rect">
            <a:avLst/>
          </a:prstGeom>
          <a:blipFill>
            <a:blip r:embed="rId3" cstate="print"/>
            <a:stretch>
              <a:fillRect/>
            </a:stretch>
          </a:blipFill>
        </p:spPr>
        <p:txBody>
          <a:bodyPr wrap="square" lIns="0" tIns="0" rIns="0" bIns="0" rtlCol="0">
            <a:noAutofit/>
          </a:bodyPr>
          <a:lstStyle/>
          <a:p>
            <a:endParaRPr/>
          </a:p>
        </p:txBody>
      </p:sp>
      <p:sp>
        <p:nvSpPr>
          <p:cNvPr id="10" name="object 10"/>
          <p:cNvSpPr/>
          <p:nvPr/>
        </p:nvSpPr>
        <p:spPr>
          <a:xfrm>
            <a:off x="-9905" y="4488942"/>
            <a:ext cx="5754623" cy="2368295"/>
          </a:xfrm>
          <a:prstGeom prst="rect">
            <a:avLst/>
          </a:prstGeom>
          <a:blipFill>
            <a:blip r:embed="rId4" cstate="print"/>
            <a:stretch>
              <a:fillRect/>
            </a:stretch>
          </a:blipFill>
        </p:spPr>
        <p:txBody>
          <a:bodyPr wrap="square" lIns="0" tIns="0" rIns="0" bIns="0" rtlCol="0">
            <a:noAutofit/>
          </a:bodyPr>
          <a:lstStyle/>
          <a:p>
            <a:endParaRPr/>
          </a:p>
        </p:txBody>
      </p:sp>
      <p:sp>
        <p:nvSpPr>
          <p:cNvPr id="11" name="object 11"/>
          <p:cNvSpPr/>
          <p:nvPr/>
        </p:nvSpPr>
        <p:spPr>
          <a:xfrm>
            <a:off x="0" y="3817620"/>
            <a:ext cx="8164067" cy="3019044"/>
          </a:xfrm>
          <a:prstGeom prst="rect">
            <a:avLst/>
          </a:prstGeom>
          <a:blipFill>
            <a:blip r:embed="rId5" cstate="print"/>
            <a:stretch>
              <a:fillRect/>
            </a:stretch>
          </a:blipFill>
        </p:spPr>
        <p:txBody>
          <a:bodyPr wrap="square" lIns="0" tIns="0" rIns="0" bIns="0" rtlCol="0">
            <a:noAutofit/>
          </a:bodyPr>
          <a:lstStyle/>
          <a:p>
            <a:endParaRPr/>
          </a:p>
        </p:txBody>
      </p:sp>
      <p:sp>
        <p:nvSpPr>
          <p:cNvPr id="12" name="object 12"/>
          <p:cNvSpPr/>
          <p:nvPr/>
        </p:nvSpPr>
        <p:spPr>
          <a:xfrm>
            <a:off x="0" y="3146298"/>
            <a:ext cx="9143238" cy="3690366"/>
          </a:xfrm>
          <a:prstGeom prst="rect">
            <a:avLst/>
          </a:prstGeom>
          <a:blipFill>
            <a:blip r:embed="rId6" cstate="print"/>
            <a:stretch>
              <a:fillRect/>
            </a:stretch>
          </a:blipFill>
        </p:spPr>
        <p:txBody>
          <a:bodyPr wrap="square" lIns="0" tIns="0" rIns="0" bIns="0" rtlCol="0">
            <a:noAutofit/>
          </a:bodyPr>
          <a:lstStyle/>
          <a:p>
            <a:endParaRPr/>
          </a:p>
        </p:txBody>
      </p:sp>
      <p:sp>
        <p:nvSpPr>
          <p:cNvPr id="13" name="object 13"/>
          <p:cNvSpPr/>
          <p:nvPr/>
        </p:nvSpPr>
        <p:spPr>
          <a:xfrm>
            <a:off x="0" y="2460498"/>
            <a:ext cx="9143238" cy="2497073"/>
          </a:xfrm>
          <a:prstGeom prst="rect">
            <a:avLst/>
          </a:prstGeom>
          <a:blipFill>
            <a:blip r:embed="rId7" cstate="print"/>
            <a:stretch>
              <a:fillRect/>
            </a:stretch>
          </a:blipFill>
        </p:spPr>
        <p:txBody>
          <a:bodyPr wrap="square" lIns="0" tIns="0" rIns="0" bIns="0" rtlCol="0">
            <a:noAutofit/>
          </a:bodyPr>
          <a:lstStyle/>
          <a:p>
            <a:endParaRPr/>
          </a:p>
        </p:txBody>
      </p:sp>
      <p:sp>
        <p:nvSpPr>
          <p:cNvPr id="14" name="object 14"/>
          <p:cNvSpPr/>
          <p:nvPr/>
        </p:nvSpPr>
        <p:spPr>
          <a:xfrm>
            <a:off x="0" y="1793748"/>
            <a:ext cx="9143238" cy="1539239"/>
          </a:xfrm>
          <a:prstGeom prst="rect">
            <a:avLst/>
          </a:prstGeom>
          <a:blipFill>
            <a:blip r:embed="rId8" cstate="print"/>
            <a:stretch>
              <a:fillRect/>
            </a:stretch>
          </a:blipFill>
        </p:spPr>
        <p:txBody>
          <a:bodyPr wrap="square" lIns="0" tIns="0" rIns="0" bIns="0" rtlCol="0">
            <a:noAutofit/>
          </a:bodyPr>
          <a:lstStyle/>
          <a:p>
            <a:endParaRPr/>
          </a:p>
        </p:txBody>
      </p:sp>
      <p:sp>
        <p:nvSpPr>
          <p:cNvPr id="15" name="object 15"/>
          <p:cNvSpPr/>
          <p:nvPr/>
        </p:nvSpPr>
        <p:spPr>
          <a:xfrm>
            <a:off x="0" y="-21335"/>
            <a:ext cx="9143238" cy="1683257"/>
          </a:xfrm>
          <a:prstGeom prst="rect">
            <a:avLst/>
          </a:prstGeom>
          <a:blipFill>
            <a:blip r:embed="rId9" cstate="print"/>
            <a:stretch>
              <a:fillRect/>
            </a:stretch>
          </a:blipFill>
        </p:spPr>
        <p:txBody>
          <a:bodyPr wrap="square" lIns="0" tIns="0" rIns="0" bIns="0" rtlCol="0">
            <a:noAutofit/>
          </a:bodyPr>
          <a:lstStyle/>
          <a:p>
            <a:endParaRPr/>
          </a:p>
        </p:txBody>
      </p:sp>
      <p:sp>
        <p:nvSpPr>
          <p:cNvPr id="16" name="object 16"/>
          <p:cNvSpPr/>
          <p:nvPr/>
        </p:nvSpPr>
        <p:spPr>
          <a:xfrm>
            <a:off x="0" y="-21335"/>
            <a:ext cx="8388095" cy="1068323"/>
          </a:xfrm>
          <a:prstGeom prst="rect">
            <a:avLst/>
          </a:prstGeom>
          <a:blipFill>
            <a:blip r:embed="rId10" cstate="print"/>
            <a:stretch>
              <a:fillRect/>
            </a:stretch>
          </a:blipFill>
        </p:spPr>
        <p:txBody>
          <a:bodyPr wrap="square" lIns="0" tIns="0" rIns="0" bIns="0" rtlCol="0">
            <a:noAutofit/>
          </a:bodyPr>
          <a:lstStyle/>
          <a:p>
            <a:endParaRPr/>
          </a:p>
        </p:txBody>
      </p:sp>
      <p:sp>
        <p:nvSpPr>
          <p:cNvPr id="17" name="object 17"/>
          <p:cNvSpPr/>
          <p:nvPr/>
        </p:nvSpPr>
        <p:spPr>
          <a:xfrm>
            <a:off x="0" y="-21335"/>
            <a:ext cx="4578095" cy="454151"/>
          </a:xfrm>
          <a:prstGeom prst="rect">
            <a:avLst/>
          </a:prstGeom>
          <a:blipFill>
            <a:blip r:embed="rId11" cstate="print"/>
            <a:stretch>
              <a:fillRect/>
            </a:stretch>
          </a:blipFill>
        </p:spPr>
        <p:txBody>
          <a:bodyPr wrap="square" lIns="0" tIns="0" rIns="0" bIns="0" rtlCol="0">
            <a:noAutofit/>
          </a:bodyPr>
          <a:lstStyle/>
          <a:p>
            <a:endParaRPr/>
          </a:p>
        </p:txBody>
      </p:sp>
      <p:sp>
        <p:nvSpPr>
          <p:cNvPr id="7" name="object 7"/>
          <p:cNvSpPr txBox="1"/>
          <p:nvPr/>
        </p:nvSpPr>
        <p:spPr>
          <a:xfrm>
            <a:off x="6094504" y="569860"/>
            <a:ext cx="904781" cy="601974"/>
          </a:xfrm>
          <a:prstGeom prst="rect">
            <a:avLst/>
          </a:prstGeom>
        </p:spPr>
        <p:txBody>
          <a:bodyPr wrap="square" lIns="0" tIns="0" rIns="0" bIns="0" rtlCol="0">
            <a:noAutofit/>
          </a:bodyPr>
          <a:lstStyle/>
          <a:p>
            <a:pPr marL="12700">
              <a:lnSpc>
                <a:spcPts val="4715"/>
              </a:lnSpc>
              <a:spcBef>
                <a:spcPts val="235"/>
              </a:spcBef>
            </a:pPr>
            <a:r>
              <a:rPr sz="4400" spc="4" dirty="0" smtClean="0">
                <a:solidFill>
                  <a:srgbClr val="FE0915"/>
                </a:solidFill>
                <a:latin typeface="Times New Roman"/>
                <a:cs typeface="Times New Roman"/>
              </a:rPr>
              <a:t>2</a:t>
            </a:r>
            <a:r>
              <a:rPr sz="4350" spc="4" baseline="25989" dirty="0" smtClean="0">
                <a:solidFill>
                  <a:srgbClr val="FE0915"/>
                </a:solidFill>
                <a:latin typeface="Times New Roman"/>
                <a:cs typeface="Times New Roman"/>
              </a:rPr>
              <a:t>nd</a:t>
            </a:r>
            <a:r>
              <a:rPr sz="4400" spc="0" dirty="0" smtClean="0">
                <a:solidFill>
                  <a:srgbClr val="FE0915"/>
                </a:solidFill>
                <a:latin typeface="Times New Roman"/>
                <a:cs typeface="Times New Roman"/>
              </a:rPr>
              <a:t>,</a:t>
            </a:r>
            <a:endParaRPr sz="4400">
              <a:latin typeface="Times New Roman"/>
              <a:cs typeface="Times New Roman"/>
            </a:endParaRPr>
          </a:p>
        </p:txBody>
      </p:sp>
      <p:sp>
        <p:nvSpPr>
          <p:cNvPr id="6" name="object 6"/>
          <p:cNvSpPr txBox="1"/>
          <p:nvPr/>
        </p:nvSpPr>
        <p:spPr>
          <a:xfrm>
            <a:off x="805688" y="587888"/>
            <a:ext cx="5258305" cy="583946"/>
          </a:xfrm>
          <a:prstGeom prst="rect">
            <a:avLst/>
          </a:prstGeom>
        </p:spPr>
        <p:txBody>
          <a:bodyPr wrap="square" lIns="0" tIns="0" rIns="0" bIns="0" rtlCol="0">
            <a:noAutofit/>
          </a:bodyPr>
          <a:lstStyle/>
          <a:p>
            <a:pPr marL="12700">
              <a:lnSpc>
                <a:spcPts val="4590"/>
              </a:lnSpc>
              <a:spcBef>
                <a:spcPts val="229"/>
              </a:spcBef>
            </a:pPr>
            <a:r>
              <a:rPr sz="4400" spc="0" dirty="0" smtClean="0">
                <a:solidFill>
                  <a:srgbClr val="FE0915"/>
                </a:solidFill>
                <a:latin typeface="Times New Roman"/>
                <a:cs typeface="Times New Roman"/>
              </a:rPr>
              <a:t>VIOLATION</a:t>
            </a:r>
            <a:r>
              <a:rPr sz="4400" spc="-241" dirty="0" smtClean="0">
                <a:solidFill>
                  <a:srgbClr val="FE0915"/>
                </a:solidFill>
                <a:latin typeface="Times New Roman"/>
                <a:cs typeface="Times New Roman"/>
              </a:rPr>
              <a:t> </a:t>
            </a:r>
            <a:r>
              <a:rPr sz="4400" spc="0" dirty="0" smtClean="0">
                <a:solidFill>
                  <a:srgbClr val="FE0915"/>
                </a:solidFill>
                <a:latin typeface="Times New Roman"/>
                <a:cs typeface="Times New Roman"/>
              </a:rPr>
              <a:t>OF</a:t>
            </a:r>
            <a:r>
              <a:rPr sz="4400" spc="-56" dirty="0" smtClean="0">
                <a:solidFill>
                  <a:srgbClr val="FE0915"/>
                </a:solidFill>
                <a:latin typeface="Times New Roman"/>
                <a:cs typeface="Times New Roman"/>
              </a:rPr>
              <a:t> </a:t>
            </a:r>
            <a:r>
              <a:rPr sz="4400" spc="0" dirty="0" smtClean="0">
                <a:solidFill>
                  <a:srgbClr val="FE0915"/>
                </a:solidFill>
                <a:latin typeface="Times New Roman"/>
                <a:cs typeface="Times New Roman"/>
              </a:rPr>
              <a:t>THE</a:t>
            </a:r>
            <a:endParaRPr sz="4400">
              <a:latin typeface="Times New Roman"/>
              <a:cs typeface="Times New Roman"/>
            </a:endParaRPr>
          </a:p>
        </p:txBody>
      </p:sp>
      <p:sp>
        <p:nvSpPr>
          <p:cNvPr id="5" name="object 5"/>
          <p:cNvSpPr txBox="1"/>
          <p:nvPr/>
        </p:nvSpPr>
        <p:spPr>
          <a:xfrm>
            <a:off x="7025806" y="587888"/>
            <a:ext cx="823338" cy="583946"/>
          </a:xfrm>
          <a:prstGeom prst="rect">
            <a:avLst/>
          </a:prstGeom>
        </p:spPr>
        <p:txBody>
          <a:bodyPr wrap="square" lIns="0" tIns="0" rIns="0" bIns="0" rtlCol="0">
            <a:noAutofit/>
          </a:bodyPr>
          <a:lstStyle/>
          <a:p>
            <a:pPr marL="12700">
              <a:lnSpc>
                <a:spcPts val="4590"/>
              </a:lnSpc>
              <a:spcBef>
                <a:spcPts val="229"/>
              </a:spcBef>
            </a:pPr>
            <a:r>
              <a:rPr sz="4400" spc="0" dirty="0" smtClean="0">
                <a:solidFill>
                  <a:srgbClr val="FE0915"/>
                </a:solidFill>
                <a:latin typeface="Times New Roman"/>
                <a:cs typeface="Times New Roman"/>
              </a:rPr>
              <a:t>4th</a:t>
            </a:r>
            <a:endParaRPr sz="4400">
              <a:latin typeface="Times New Roman"/>
              <a:cs typeface="Times New Roman"/>
            </a:endParaRPr>
          </a:p>
        </p:txBody>
      </p:sp>
      <p:sp>
        <p:nvSpPr>
          <p:cNvPr id="4" name="object 4"/>
          <p:cNvSpPr txBox="1"/>
          <p:nvPr/>
        </p:nvSpPr>
        <p:spPr>
          <a:xfrm>
            <a:off x="7878259" y="587888"/>
            <a:ext cx="543730" cy="583946"/>
          </a:xfrm>
          <a:prstGeom prst="rect">
            <a:avLst/>
          </a:prstGeom>
        </p:spPr>
        <p:txBody>
          <a:bodyPr wrap="square" lIns="0" tIns="0" rIns="0" bIns="0" rtlCol="0">
            <a:noAutofit/>
          </a:bodyPr>
          <a:lstStyle/>
          <a:p>
            <a:pPr marL="12700">
              <a:lnSpc>
                <a:spcPts val="4590"/>
              </a:lnSpc>
              <a:spcBef>
                <a:spcPts val="229"/>
              </a:spcBef>
            </a:pPr>
            <a:r>
              <a:rPr sz="4400" spc="0" dirty="0" smtClean="0">
                <a:solidFill>
                  <a:srgbClr val="FE0915"/>
                </a:solidFill>
                <a:latin typeface="Times New Roman"/>
                <a:cs typeface="Times New Roman"/>
              </a:rPr>
              <a:t>&amp;</a:t>
            </a:r>
            <a:endParaRPr sz="4400">
              <a:latin typeface="Times New Roman"/>
              <a:cs typeface="Times New Roman"/>
            </a:endParaRPr>
          </a:p>
        </p:txBody>
      </p:sp>
      <p:sp>
        <p:nvSpPr>
          <p:cNvPr id="3" name="object 3"/>
          <p:cNvSpPr txBox="1"/>
          <p:nvPr/>
        </p:nvSpPr>
        <p:spPr>
          <a:xfrm>
            <a:off x="2162100" y="1258143"/>
            <a:ext cx="4903684" cy="583946"/>
          </a:xfrm>
          <a:prstGeom prst="rect">
            <a:avLst/>
          </a:prstGeom>
        </p:spPr>
        <p:txBody>
          <a:bodyPr wrap="square" lIns="0" tIns="0" rIns="0" bIns="0" rtlCol="0">
            <a:noAutofit/>
          </a:bodyPr>
          <a:lstStyle/>
          <a:p>
            <a:pPr marL="12700">
              <a:lnSpc>
                <a:spcPts val="4590"/>
              </a:lnSpc>
              <a:spcBef>
                <a:spcPts val="229"/>
              </a:spcBef>
            </a:pPr>
            <a:r>
              <a:rPr sz="4400" spc="0" dirty="0" smtClean="0">
                <a:solidFill>
                  <a:srgbClr val="FE0915"/>
                </a:solidFill>
                <a:latin typeface="Times New Roman"/>
                <a:cs typeface="Times New Roman"/>
              </a:rPr>
              <a:t>5th AMENDMENTS</a:t>
            </a:r>
            <a:endParaRPr sz="4400">
              <a:latin typeface="Times New Roman"/>
              <a:cs typeface="Times New Roman"/>
            </a:endParaRPr>
          </a:p>
        </p:txBody>
      </p:sp>
      <p:sp>
        <p:nvSpPr>
          <p:cNvPr id="2" name="object 2"/>
          <p:cNvSpPr txBox="1"/>
          <p:nvPr/>
        </p:nvSpPr>
        <p:spPr>
          <a:xfrm>
            <a:off x="1145540" y="3003482"/>
            <a:ext cx="6835737" cy="2128520"/>
          </a:xfrm>
          <a:prstGeom prst="rect">
            <a:avLst/>
          </a:prstGeom>
        </p:spPr>
        <p:txBody>
          <a:bodyPr wrap="square" lIns="0" tIns="0" rIns="0" bIns="0" rtlCol="0">
            <a:noAutofit/>
          </a:bodyPr>
          <a:lstStyle/>
          <a:p>
            <a:pPr marL="12700" marR="66160">
              <a:lnSpc>
                <a:spcPts val="3770"/>
              </a:lnSpc>
              <a:spcBef>
                <a:spcPts val="188"/>
              </a:spcBef>
            </a:pPr>
            <a:r>
              <a:rPr sz="3600" spc="0" dirty="0" smtClean="0">
                <a:solidFill>
                  <a:srgbClr val="FFFFFF"/>
                </a:solidFill>
                <a:latin typeface="Times New Roman"/>
                <a:cs typeface="Times New Roman"/>
              </a:rPr>
              <a:t>Guarantee of the right to keep and</a:t>
            </a:r>
            <a:endParaRPr sz="3600">
              <a:latin typeface="Times New Roman"/>
              <a:cs typeface="Times New Roman"/>
            </a:endParaRPr>
          </a:p>
          <a:p>
            <a:pPr marL="12700" indent="0">
              <a:lnSpc>
                <a:spcPct val="100041"/>
              </a:lnSpc>
            </a:pPr>
            <a:r>
              <a:rPr sz="3600" spc="0" dirty="0" smtClean="0">
                <a:solidFill>
                  <a:srgbClr val="FFFFFF"/>
                </a:solidFill>
                <a:latin typeface="Times New Roman"/>
                <a:cs typeface="Times New Roman"/>
              </a:rPr>
              <a:t>bear arms, illegal search and seizure, and a violation of the guarantee of due process</a:t>
            </a:r>
            <a:endParaRPr sz="3600">
              <a:latin typeface="Times New Roman"/>
              <a:cs typeface="Times New Roman"/>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p:nvPr/>
        </p:nvSpPr>
        <p:spPr>
          <a:xfrm>
            <a:off x="-1523" y="-1524"/>
            <a:ext cx="9147048" cy="6861048"/>
          </a:xfrm>
          <a:prstGeom prst="rect">
            <a:avLst/>
          </a:prstGeom>
          <a:blipFill>
            <a:blip r:embed="rId2" cstate="print"/>
            <a:stretch>
              <a:fillRect/>
            </a:stretch>
          </a:blipFill>
        </p:spPr>
        <p:txBody>
          <a:bodyPr wrap="square" lIns="0" tIns="0" rIns="0" bIns="0" rtlCol="0">
            <a:noAutofit/>
          </a:bodyPr>
          <a:lstStyle/>
          <a:p>
            <a:endParaRPr/>
          </a:p>
        </p:txBody>
      </p:sp>
      <p:sp>
        <p:nvSpPr>
          <p:cNvPr id="4" name="object 4"/>
          <p:cNvSpPr/>
          <p:nvPr/>
        </p:nvSpPr>
        <p:spPr>
          <a:xfrm>
            <a:off x="8807957" y="-1524"/>
            <a:ext cx="337566" cy="6861048"/>
          </a:xfrm>
          <a:prstGeom prst="rect">
            <a:avLst/>
          </a:prstGeom>
          <a:blipFill>
            <a:blip r:embed="rId3" cstate="print"/>
            <a:stretch>
              <a:fillRect/>
            </a:stretch>
          </a:blipFill>
        </p:spPr>
        <p:txBody>
          <a:bodyPr wrap="square" lIns="0" tIns="0" rIns="0" bIns="0" rtlCol="0">
            <a:noAutofit/>
          </a:bodyPr>
          <a:lstStyle/>
          <a:p>
            <a:endParaRPr/>
          </a:p>
        </p:txBody>
      </p:sp>
      <p:sp>
        <p:nvSpPr>
          <p:cNvPr id="5" name="object 5"/>
          <p:cNvSpPr/>
          <p:nvPr/>
        </p:nvSpPr>
        <p:spPr>
          <a:xfrm>
            <a:off x="-9905" y="4488942"/>
            <a:ext cx="5754623" cy="2368295"/>
          </a:xfrm>
          <a:prstGeom prst="rect">
            <a:avLst/>
          </a:prstGeom>
          <a:blipFill>
            <a:blip r:embed="rId4" cstate="print"/>
            <a:stretch>
              <a:fillRect/>
            </a:stretch>
          </a:blipFill>
        </p:spPr>
        <p:txBody>
          <a:bodyPr wrap="square" lIns="0" tIns="0" rIns="0" bIns="0" rtlCol="0">
            <a:noAutofit/>
          </a:bodyPr>
          <a:lstStyle/>
          <a:p>
            <a:endParaRPr/>
          </a:p>
        </p:txBody>
      </p:sp>
      <p:sp>
        <p:nvSpPr>
          <p:cNvPr id="6" name="object 6"/>
          <p:cNvSpPr/>
          <p:nvPr/>
        </p:nvSpPr>
        <p:spPr>
          <a:xfrm>
            <a:off x="0" y="3817620"/>
            <a:ext cx="8164067" cy="3019044"/>
          </a:xfrm>
          <a:prstGeom prst="rect">
            <a:avLst/>
          </a:prstGeom>
          <a:blipFill>
            <a:blip r:embed="rId5" cstate="print"/>
            <a:stretch>
              <a:fillRect/>
            </a:stretch>
          </a:blipFill>
        </p:spPr>
        <p:txBody>
          <a:bodyPr wrap="square" lIns="0" tIns="0" rIns="0" bIns="0" rtlCol="0">
            <a:noAutofit/>
          </a:bodyPr>
          <a:lstStyle/>
          <a:p>
            <a:endParaRPr/>
          </a:p>
        </p:txBody>
      </p:sp>
      <p:sp>
        <p:nvSpPr>
          <p:cNvPr id="7" name="object 7"/>
          <p:cNvSpPr/>
          <p:nvPr/>
        </p:nvSpPr>
        <p:spPr>
          <a:xfrm>
            <a:off x="0" y="3146298"/>
            <a:ext cx="9143238" cy="3690366"/>
          </a:xfrm>
          <a:prstGeom prst="rect">
            <a:avLst/>
          </a:prstGeom>
          <a:blipFill>
            <a:blip r:embed="rId6" cstate="print"/>
            <a:stretch>
              <a:fillRect/>
            </a:stretch>
          </a:blipFill>
        </p:spPr>
        <p:txBody>
          <a:bodyPr wrap="square" lIns="0" tIns="0" rIns="0" bIns="0" rtlCol="0">
            <a:noAutofit/>
          </a:bodyPr>
          <a:lstStyle/>
          <a:p>
            <a:endParaRPr/>
          </a:p>
        </p:txBody>
      </p:sp>
      <p:sp>
        <p:nvSpPr>
          <p:cNvPr id="8" name="object 8"/>
          <p:cNvSpPr/>
          <p:nvPr/>
        </p:nvSpPr>
        <p:spPr>
          <a:xfrm>
            <a:off x="0" y="2460498"/>
            <a:ext cx="9143238" cy="2497073"/>
          </a:xfrm>
          <a:prstGeom prst="rect">
            <a:avLst/>
          </a:prstGeom>
          <a:blipFill>
            <a:blip r:embed="rId7" cstate="print"/>
            <a:stretch>
              <a:fillRect/>
            </a:stretch>
          </a:blipFill>
        </p:spPr>
        <p:txBody>
          <a:bodyPr wrap="square" lIns="0" tIns="0" rIns="0" bIns="0" rtlCol="0">
            <a:noAutofit/>
          </a:bodyPr>
          <a:lstStyle/>
          <a:p>
            <a:endParaRPr/>
          </a:p>
        </p:txBody>
      </p:sp>
      <p:sp>
        <p:nvSpPr>
          <p:cNvPr id="9" name="object 9"/>
          <p:cNvSpPr/>
          <p:nvPr/>
        </p:nvSpPr>
        <p:spPr>
          <a:xfrm>
            <a:off x="0" y="1793748"/>
            <a:ext cx="9143238" cy="1539239"/>
          </a:xfrm>
          <a:prstGeom prst="rect">
            <a:avLst/>
          </a:prstGeom>
          <a:blipFill>
            <a:blip r:embed="rId8" cstate="print"/>
            <a:stretch>
              <a:fillRect/>
            </a:stretch>
          </a:blipFill>
        </p:spPr>
        <p:txBody>
          <a:bodyPr wrap="square" lIns="0" tIns="0" rIns="0" bIns="0" rtlCol="0">
            <a:noAutofit/>
          </a:bodyPr>
          <a:lstStyle/>
          <a:p>
            <a:endParaRPr/>
          </a:p>
        </p:txBody>
      </p:sp>
      <p:sp>
        <p:nvSpPr>
          <p:cNvPr id="10" name="object 10"/>
          <p:cNvSpPr/>
          <p:nvPr/>
        </p:nvSpPr>
        <p:spPr>
          <a:xfrm>
            <a:off x="0" y="-21335"/>
            <a:ext cx="9143238" cy="1683257"/>
          </a:xfrm>
          <a:prstGeom prst="rect">
            <a:avLst/>
          </a:prstGeom>
          <a:blipFill>
            <a:blip r:embed="rId9" cstate="print"/>
            <a:stretch>
              <a:fillRect/>
            </a:stretch>
          </a:blipFill>
        </p:spPr>
        <p:txBody>
          <a:bodyPr wrap="square" lIns="0" tIns="0" rIns="0" bIns="0" rtlCol="0">
            <a:noAutofit/>
          </a:bodyPr>
          <a:lstStyle/>
          <a:p>
            <a:endParaRPr/>
          </a:p>
        </p:txBody>
      </p:sp>
      <p:sp>
        <p:nvSpPr>
          <p:cNvPr id="11" name="object 11"/>
          <p:cNvSpPr/>
          <p:nvPr/>
        </p:nvSpPr>
        <p:spPr>
          <a:xfrm>
            <a:off x="0" y="-21335"/>
            <a:ext cx="8388095" cy="1068323"/>
          </a:xfrm>
          <a:prstGeom prst="rect">
            <a:avLst/>
          </a:prstGeom>
          <a:blipFill>
            <a:blip r:embed="rId10" cstate="print"/>
            <a:stretch>
              <a:fillRect/>
            </a:stretch>
          </a:blipFill>
        </p:spPr>
        <p:txBody>
          <a:bodyPr wrap="square" lIns="0" tIns="0" rIns="0" bIns="0" rtlCol="0">
            <a:noAutofit/>
          </a:bodyPr>
          <a:lstStyle/>
          <a:p>
            <a:endParaRPr/>
          </a:p>
        </p:txBody>
      </p:sp>
      <p:sp>
        <p:nvSpPr>
          <p:cNvPr id="12" name="object 12"/>
          <p:cNvSpPr/>
          <p:nvPr/>
        </p:nvSpPr>
        <p:spPr>
          <a:xfrm>
            <a:off x="0" y="-21335"/>
            <a:ext cx="4578095" cy="454151"/>
          </a:xfrm>
          <a:prstGeom prst="rect">
            <a:avLst/>
          </a:prstGeom>
          <a:blipFill>
            <a:blip r:embed="rId11" cstate="print"/>
            <a:stretch>
              <a:fillRect/>
            </a:stretch>
          </a:blipFill>
        </p:spPr>
        <p:txBody>
          <a:bodyPr wrap="square" lIns="0" tIns="0" rIns="0" bIns="0" rtlCol="0">
            <a:noAutofit/>
          </a:bodyPr>
          <a:lstStyle/>
          <a:p>
            <a:endParaRPr/>
          </a:p>
        </p:txBody>
      </p:sp>
      <p:sp>
        <p:nvSpPr>
          <p:cNvPr id="2" name="object 2"/>
          <p:cNvSpPr txBox="1"/>
          <p:nvPr/>
        </p:nvSpPr>
        <p:spPr>
          <a:xfrm>
            <a:off x="612140" y="313568"/>
            <a:ext cx="7710569" cy="2911872"/>
          </a:xfrm>
          <a:prstGeom prst="rect">
            <a:avLst/>
          </a:prstGeom>
        </p:spPr>
        <p:txBody>
          <a:bodyPr wrap="square" lIns="0" tIns="0" rIns="0" bIns="0" rtlCol="0">
            <a:noAutofit/>
          </a:bodyPr>
          <a:lstStyle/>
          <a:p>
            <a:pPr marL="2642635" marR="2586887" algn="ctr">
              <a:lnSpc>
                <a:spcPts val="4590"/>
              </a:lnSpc>
              <a:spcBef>
                <a:spcPts val="229"/>
              </a:spcBef>
            </a:pPr>
            <a:r>
              <a:rPr sz="4400" spc="0" dirty="0" smtClean="0">
                <a:solidFill>
                  <a:srgbClr val="FECB64"/>
                </a:solidFill>
                <a:latin typeface="Times New Roman"/>
                <a:cs typeface="Times New Roman"/>
              </a:rPr>
              <a:t>Scenario 5</a:t>
            </a:r>
            <a:endParaRPr sz="4400">
              <a:latin typeface="Times New Roman"/>
              <a:cs typeface="Times New Roman"/>
            </a:endParaRPr>
          </a:p>
          <a:p>
            <a:pPr marL="12700">
              <a:lnSpc>
                <a:spcPct val="99537"/>
              </a:lnSpc>
              <a:spcBef>
                <a:spcPts val="1788"/>
              </a:spcBef>
            </a:pPr>
            <a:r>
              <a:rPr sz="3600" spc="0" dirty="0" smtClean="0">
                <a:solidFill>
                  <a:srgbClr val="FFFFFF"/>
                </a:solidFill>
                <a:latin typeface="Times New Roman"/>
                <a:cs typeface="Times New Roman"/>
              </a:rPr>
              <a:t>Your science teacher asks the class to exchange papers to correct last night’s homework. Your friend, Jamie, refuses to do so and is sent to the principal</a:t>
            </a:r>
            <a:endParaRPr sz="3600">
              <a:latin typeface="Times New Roman"/>
              <a:cs typeface="Times New Roman"/>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bject 6"/>
          <p:cNvSpPr/>
          <p:nvPr/>
        </p:nvSpPr>
        <p:spPr>
          <a:xfrm>
            <a:off x="-1523" y="-1524"/>
            <a:ext cx="9147048" cy="6861048"/>
          </a:xfrm>
          <a:prstGeom prst="rect">
            <a:avLst/>
          </a:prstGeom>
          <a:blipFill>
            <a:blip r:embed="rId2" cstate="print"/>
            <a:stretch>
              <a:fillRect/>
            </a:stretch>
          </a:blipFill>
        </p:spPr>
        <p:txBody>
          <a:bodyPr wrap="square" lIns="0" tIns="0" rIns="0" bIns="0" rtlCol="0">
            <a:noAutofit/>
          </a:bodyPr>
          <a:lstStyle/>
          <a:p>
            <a:endParaRPr/>
          </a:p>
        </p:txBody>
      </p:sp>
      <p:sp>
        <p:nvSpPr>
          <p:cNvPr id="7" name="object 7"/>
          <p:cNvSpPr/>
          <p:nvPr/>
        </p:nvSpPr>
        <p:spPr>
          <a:xfrm>
            <a:off x="8807957" y="-1524"/>
            <a:ext cx="337566" cy="6861048"/>
          </a:xfrm>
          <a:prstGeom prst="rect">
            <a:avLst/>
          </a:prstGeom>
          <a:blipFill>
            <a:blip r:embed="rId3" cstate="print"/>
            <a:stretch>
              <a:fillRect/>
            </a:stretch>
          </a:blipFill>
        </p:spPr>
        <p:txBody>
          <a:bodyPr wrap="square" lIns="0" tIns="0" rIns="0" bIns="0" rtlCol="0">
            <a:noAutofit/>
          </a:bodyPr>
          <a:lstStyle/>
          <a:p>
            <a:endParaRPr/>
          </a:p>
        </p:txBody>
      </p:sp>
      <p:sp>
        <p:nvSpPr>
          <p:cNvPr id="8" name="object 8"/>
          <p:cNvSpPr/>
          <p:nvPr/>
        </p:nvSpPr>
        <p:spPr>
          <a:xfrm>
            <a:off x="-9905" y="4488942"/>
            <a:ext cx="5754623" cy="2368295"/>
          </a:xfrm>
          <a:prstGeom prst="rect">
            <a:avLst/>
          </a:prstGeom>
          <a:blipFill>
            <a:blip r:embed="rId4" cstate="print"/>
            <a:stretch>
              <a:fillRect/>
            </a:stretch>
          </a:blipFill>
        </p:spPr>
        <p:txBody>
          <a:bodyPr wrap="square" lIns="0" tIns="0" rIns="0" bIns="0" rtlCol="0">
            <a:noAutofit/>
          </a:bodyPr>
          <a:lstStyle/>
          <a:p>
            <a:endParaRPr/>
          </a:p>
        </p:txBody>
      </p:sp>
      <p:sp>
        <p:nvSpPr>
          <p:cNvPr id="9" name="object 9"/>
          <p:cNvSpPr/>
          <p:nvPr/>
        </p:nvSpPr>
        <p:spPr>
          <a:xfrm>
            <a:off x="0" y="3817620"/>
            <a:ext cx="8164067" cy="3019044"/>
          </a:xfrm>
          <a:prstGeom prst="rect">
            <a:avLst/>
          </a:prstGeom>
          <a:blipFill>
            <a:blip r:embed="rId5" cstate="print"/>
            <a:stretch>
              <a:fillRect/>
            </a:stretch>
          </a:blipFill>
        </p:spPr>
        <p:txBody>
          <a:bodyPr wrap="square" lIns="0" tIns="0" rIns="0" bIns="0" rtlCol="0">
            <a:noAutofit/>
          </a:bodyPr>
          <a:lstStyle/>
          <a:p>
            <a:endParaRPr/>
          </a:p>
        </p:txBody>
      </p:sp>
      <p:sp>
        <p:nvSpPr>
          <p:cNvPr id="10" name="object 10"/>
          <p:cNvSpPr/>
          <p:nvPr/>
        </p:nvSpPr>
        <p:spPr>
          <a:xfrm>
            <a:off x="0" y="3146298"/>
            <a:ext cx="9143238" cy="3690366"/>
          </a:xfrm>
          <a:prstGeom prst="rect">
            <a:avLst/>
          </a:prstGeom>
          <a:blipFill>
            <a:blip r:embed="rId6" cstate="print"/>
            <a:stretch>
              <a:fillRect/>
            </a:stretch>
          </a:blipFill>
        </p:spPr>
        <p:txBody>
          <a:bodyPr wrap="square" lIns="0" tIns="0" rIns="0" bIns="0" rtlCol="0">
            <a:noAutofit/>
          </a:bodyPr>
          <a:lstStyle/>
          <a:p>
            <a:endParaRPr/>
          </a:p>
        </p:txBody>
      </p:sp>
      <p:sp>
        <p:nvSpPr>
          <p:cNvPr id="11" name="object 11"/>
          <p:cNvSpPr/>
          <p:nvPr/>
        </p:nvSpPr>
        <p:spPr>
          <a:xfrm>
            <a:off x="0" y="2460498"/>
            <a:ext cx="9143238" cy="2497073"/>
          </a:xfrm>
          <a:prstGeom prst="rect">
            <a:avLst/>
          </a:prstGeom>
          <a:blipFill>
            <a:blip r:embed="rId7" cstate="print"/>
            <a:stretch>
              <a:fillRect/>
            </a:stretch>
          </a:blipFill>
        </p:spPr>
        <p:txBody>
          <a:bodyPr wrap="square" lIns="0" tIns="0" rIns="0" bIns="0" rtlCol="0">
            <a:noAutofit/>
          </a:bodyPr>
          <a:lstStyle/>
          <a:p>
            <a:endParaRPr/>
          </a:p>
        </p:txBody>
      </p:sp>
      <p:sp>
        <p:nvSpPr>
          <p:cNvPr id="12" name="object 12"/>
          <p:cNvSpPr/>
          <p:nvPr/>
        </p:nvSpPr>
        <p:spPr>
          <a:xfrm>
            <a:off x="0" y="1793748"/>
            <a:ext cx="9143238" cy="1539239"/>
          </a:xfrm>
          <a:prstGeom prst="rect">
            <a:avLst/>
          </a:prstGeom>
          <a:blipFill>
            <a:blip r:embed="rId8" cstate="print"/>
            <a:stretch>
              <a:fillRect/>
            </a:stretch>
          </a:blipFill>
        </p:spPr>
        <p:txBody>
          <a:bodyPr wrap="square" lIns="0" tIns="0" rIns="0" bIns="0" rtlCol="0">
            <a:noAutofit/>
          </a:bodyPr>
          <a:lstStyle/>
          <a:p>
            <a:endParaRPr/>
          </a:p>
        </p:txBody>
      </p:sp>
      <p:sp>
        <p:nvSpPr>
          <p:cNvPr id="13" name="object 13"/>
          <p:cNvSpPr/>
          <p:nvPr/>
        </p:nvSpPr>
        <p:spPr>
          <a:xfrm>
            <a:off x="0" y="-21335"/>
            <a:ext cx="9143238" cy="1683257"/>
          </a:xfrm>
          <a:prstGeom prst="rect">
            <a:avLst/>
          </a:prstGeom>
          <a:blipFill>
            <a:blip r:embed="rId9" cstate="print"/>
            <a:stretch>
              <a:fillRect/>
            </a:stretch>
          </a:blipFill>
        </p:spPr>
        <p:txBody>
          <a:bodyPr wrap="square" lIns="0" tIns="0" rIns="0" bIns="0" rtlCol="0">
            <a:noAutofit/>
          </a:bodyPr>
          <a:lstStyle/>
          <a:p>
            <a:endParaRPr/>
          </a:p>
        </p:txBody>
      </p:sp>
      <p:sp>
        <p:nvSpPr>
          <p:cNvPr id="14" name="object 14"/>
          <p:cNvSpPr/>
          <p:nvPr/>
        </p:nvSpPr>
        <p:spPr>
          <a:xfrm>
            <a:off x="0" y="-21335"/>
            <a:ext cx="8388095" cy="1068323"/>
          </a:xfrm>
          <a:prstGeom prst="rect">
            <a:avLst/>
          </a:prstGeom>
          <a:blipFill>
            <a:blip r:embed="rId10" cstate="print"/>
            <a:stretch>
              <a:fillRect/>
            </a:stretch>
          </a:blipFill>
        </p:spPr>
        <p:txBody>
          <a:bodyPr wrap="square" lIns="0" tIns="0" rIns="0" bIns="0" rtlCol="0">
            <a:noAutofit/>
          </a:bodyPr>
          <a:lstStyle/>
          <a:p>
            <a:endParaRPr/>
          </a:p>
        </p:txBody>
      </p:sp>
      <p:sp>
        <p:nvSpPr>
          <p:cNvPr id="15" name="object 15"/>
          <p:cNvSpPr/>
          <p:nvPr/>
        </p:nvSpPr>
        <p:spPr>
          <a:xfrm>
            <a:off x="0" y="-21335"/>
            <a:ext cx="4578095" cy="454151"/>
          </a:xfrm>
          <a:prstGeom prst="rect">
            <a:avLst/>
          </a:prstGeom>
          <a:blipFill>
            <a:blip r:embed="rId11" cstate="print"/>
            <a:stretch>
              <a:fillRect/>
            </a:stretch>
          </a:blipFill>
        </p:spPr>
        <p:txBody>
          <a:bodyPr wrap="square" lIns="0" tIns="0" rIns="0" bIns="0" rtlCol="0">
            <a:noAutofit/>
          </a:bodyPr>
          <a:lstStyle/>
          <a:p>
            <a:endParaRPr/>
          </a:p>
        </p:txBody>
      </p:sp>
      <p:sp>
        <p:nvSpPr>
          <p:cNvPr id="5" name="object 5"/>
          <p:cNvSpPr txBox="1"/>
          <p:nvPr/>
        </p:nvSpPr>
        <p:spPr>
          <a:xfrm>
            <a:off x="2551430" y="923168"/>
            <a:ext cx="4124233" cy="583946"/>
          </a:xfrm>
          <a:prstGeom prst="rect">
            <a:avLst/>
          </a:prstGeom>
        </p:spPr>
        <p:txBody>
          <a:bodyPr wrap="square" lIns="0" tIns="0" rIns="0" bIns="0" rtlCol="0">
            <a:noAutofit/>
          </a:bodyPr>
          <a:lstStyle/>
          <a:p>
            <a:pPr marL="12700">
              <a:lnSpc>
                <a:spcPts val="4590"/>
              </a:lnSpc>
              <a:spcBef>
                <a:spcPts val="229"/>
              </a:spcBef>
            </a:pPr>
            <a:r>
              <a:rPr sz="4400" spc="0" dirty="0" smtClean="0">
                <a:solidFill>
                  <a:srgbClr val="FECB64"/>
                </a:solidFill>
                <a:latin typeface="Times New Roman"/>
                <a:cs typeface="Times New Roman"/>
              </a:rPr>
              <a:t>NO</a:t>
            </a:r>
            <a:r>
              <a:rPr sz="4400" spc="-63" dirty="0" smtClean="0">
                <a:solidFill>
                  <a:srgbClr val="FECB64"/>
                </a:solidFill>
                <a:latin typeface="Times New Roman"/>
                <a:cs typeface="Times New Roman"/>
              </a:rPr>
              <a:t> </a:t>
            </a:r>
            <a:r>
              <a:rPr sz="4400" spc="0" dirty="0" smtClean="0">
                <a:solidFill>
                  <a:srgbClr val="FECB64"/>
                </a:solidFill>
                <a:latin typeface="Times New Roman"/>
                <a:cs typeface="Times New Roman"/>
              </a:rPr>
              <a:t>VIOLATION</a:t>
            </a:r>
            <a:endParaRPr sz="4400">
              <a:latin typeface="Times New Roman"/>
              <a:cs typeface="Times New Roman"/>
            </a:endParaRPr>
          </a:p>
        </p:txBody>
      </p:sp>
      <p:sp>
        <p:nvSpPr>
          <p:cNvPr id="4" name="object 4"/>
          <p:cNvSpPr txBox="1"/>
          <p:nvPr/>
        </p:nvSpPr>
        <p:spPr>
          <a:xfrm>
            <a:off x="1145540" y="3003482"/>
            <a:ext cx="5844431" cy="2128520"/>
          </a:xfrm>
          <a:prstGeom prst="rect">
            <a:avLst/>
          </a:prstGeom>
        </p:spPr>
        <p:txBody>
          <a:bodyPr wrap="square" lIns="0" tIns="0" rIns="0" bIns="0" rtlCol="0">
            <a:noAutofit/>
          </a:bodyPr>
          <a:lstStyle/>
          <a:p>
            <a:pPr marL="12700" marR="45906">
              <a:lnSpc>
                <a:spcPts val="3770"/>
              </a:lnSpc>
              <a:spcBef>
                <a:spcPts val="188"/>
              </a:spcBef>
            </a:pPr>
            <a:r>
              <a:rPr sz="3600" spc="0" dirty="0" smtClean="0">
                <a:solidFill>
                  <a:srgbClr val="FFFFFF"/>
                </a:solidFill>
                <a:latin typeface="Times New Roman"/>
                <a:cs typeface="Times New Roman"/>
              </a:rPr>
              <a:t>In Owasso Independent School</a:t>
            </a:r>
            <a:endParaRPr sz="3600">
              <a:latin typeface="Times New Roman"/>
              <a:cs typeface="Times New Roman"/>
            </a:endParaRPr>
          </a:p>
          <a:p>
            <a:pPr marL="12700" indent="0">
              <a:lnSpc>
                <a:spcPct val="100041"/>
              </a:lnSpc>
            </a:pPr>
            <a:r>
              <a:rPr sz="3600" spc="0" dirty="0" smtClean="0">
                <a:solidFill>
                  <a:srgbClr val="FFFFFF"/>
                </a:solidFill>
                <a:latin typeface="Times New Roman"/>
                <a:cs typeface="Times New Roman"/>
              </a:rPr>
              <a:t>District v. Falvo (2001), The Supreme Court ruled that peer grading of student papers is not</a:t>
            </a:r>
            <a:endParaRPr sz="3600">
              <a:latin typeface="Times New Roman"/>
              <a:cs typeface="Times New Roman"/>
            </a:endParaRPr>
          </a:p>
        </p:txBody>
      </p:sp>
      <p:sp>
        <p:nvSpPr>
          <p:cNvPr id="3" name="object 3"/>
          <p:cNvSpPr txBox="1"/>
          <p:nvPr/>
        </p:nvSpPr>
        <p:spPr>
          <a:xfrm>
            <a:off x="7012879" y="4649402"/>
            <a:ext cx="296907" cy="482600"/>
          </a:xfrm>
          <a:prstGeom prst="rect">
            <a:avLst/>
          </a:prstGeom>
        </p:spPr>
        <p:txBody>
          <a:bodyPr wrap="square" lIns="0" tIns="0" rIns="0" bIns="0" rtlCol="0">
            <a:noAutofit/>
          </a:bodyPr>
          <a:lstStyle/>
          <a:p>
            <a:pPr marL="12700">
              <a:lnSpc>
                <a:spcPts val="3770"/>
              </a:lnSpc>
              <a:spcBef>
                <a:spcPts val="188"/>
              </a:spcBef>
            </a:pPr>
            <a:r>
              <a:rPr sz="3600" spc="0" dirty="0" smtClean="0">
                <a:solidFill>
                  <a:srgbClr val="FFFFFF"/>
                </a:solidFill>
                <a:latin typeface="Times New Roman"/>
                <a:cs typeface="Times New Roman"/>
              </a:rPr>
              <a:t>a</a:t>
            </a:r>
            <a:endParaRPr sz="3600">
              <a:latin typeface="Times New Roman"/>
              <a:cs typeface="Times New Roman"/>
            </a:endParaRPr>
          </a:p>
        </p:txBody>
      </p:sp>
      <p:sp>
        <p:nvSpPr>
          <p:cNvPr id="2" name="object 2"/>
          <p:cNvSpPr txBox="1"/>
          <p:nvPr/>
        </p:nvSpPr>
        <p:spPr>
          <a:xfrm>
            <a:off x="1145540" y="5198042"/>
            <a:ext cx="6175886" cy="1031240"/>
          </a:xfrm>
          <a:prstGeom prst="rect">
            <a:avLst/>
          </a:prstGeom>
        </p:spPr>
        <p:txBody>
          <a:bodyPr wrap="square" lIns="0" tIns="0" rIns="0" bIns="0" rtlCol="0">
            <a:noAutofit/>
          </a:bodyPr>
          <a:lstStyle/>
          <a:p>
            <a:pPr marL="12700">
              <a:lnSpc>
                <a:spcPts val="3770"/>
              </a:lnSpc>
              <a:spcBef>
                <a:spcPts val="188"/>
              </a:spcBef>
            </a:pPr>
            <a:r>
              <a:rPr sz="3600" spc="0" dirty="0" smtClean="0">
                <a:solidFill>
                  <a:srgbClr val="FFFFFF"/>
                </a:solidFill>
                <a:latin typeface="Times New Roman"/>
                <a:cs typeface="Times New Roman"/>
              </a:rPr>
              <a:t>violation of personal liberty or of</a:t>
            </a:r>
            <a:endParaRPr sz="3600">
              <a:latin typeface="Times New Roman"/>
              <a:cs typeface="Times New Roman"/>
            </a:endParaRPr>
          </a:p>
          <a:p>
            <a:pPr marL="12700" marR="68579">
              <a:lnSpc>
                <a:spcPct val="95825"/>
              </a:lnSpc>
            </a:pPr>
            <a:r>
              <a:rPr sz="3600" spc="0" dirty="0" smtClean="0">
                <a:solidFill>
                  <a:srgbClr val="FFFFFF"/>
                </a:solidFill>
                <a:latin typeface="Times New Roman"/>
                <a:cs typeface="Times New Roman"/>
              </a:rPr>
              <a:t>privacy</a:t>
            </a:r>
            <a:endParaRPr sz="3600">
              <a:latin typeface="Times New Roman"/>
              <a:cs typeface="Times New Roman"/>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object 8"/>
          <p:cNvSpPr/>
          <p:nvPr/>
        </p:nvSpPr>
        <p:spPr>
          <a:xfrm>
            <a:off x="-1523" y="-1524"/>
            <a:ext cx="9147048" cy="6861048"/>
          </a:xfrm>
          <a:prstGeom prst="rect">
            <a:avLst/>
          </a:prstGeom>
          <a:blipFill>
            <a:blip r:embed="rId2" cstate="print"/>
            <a:stretch>
              <a:fillRect/>
            </a:stretch>
          </a:blipFill>
        </p:spPr>
        <p:txBody>
          <a:bodyPr wrap="square" lIns="0" tIns="0" rIns="0" bIns="0" rtlCol="0">
            <a:noAutofit/>
          </a:bodyPr>
          <a:lstStyle/>
          <a:p>
            <a:endParaRPr/>
          </a:p>
        </p:txBody>
      </p:sp>
      <p:sp>
        <p:nvSpPr>
          <p:cNvPr id="9" name="object 9"/>
          <p:cNvSpPr/>
          <p:nvPr/>
        </p:nvSpPr>
        <p:spPr>
          <a:xfrm>
            <a:off x="8807957" y="-1524"/>
            <a:ext cx="337566" cy="6861048"/>
          </a:xfrm>
          <a:prstGeom prst="rect">
            <a:avLst/>
          </a:prstGeom>
          <a:blipFill>
            <a:blip r:embed="rId3" cstate="print"/>
            <a:stretch>
              <a:fillRect/>
            </a:stretch>
          </a:blipFill>
        </p:spPr>
        <p:txBody>
          <a:bodyPr wrap="square" lIns="0" tIns="0" rIns="0" bIns="0" rtlCol="0">
            <a:noAutofit/>
          </a:bodyPr>
          <a:lstStyle/>
          <a:p>
            <a:endParaRPr/>
          </a:p>
        </p:txBody>
      </p:sp>
      <p:sp>
        <p:nvSpPr>
          <p:cNvPr id="10" name="object 10"/>
          <p:cNvSpPr/>
          <p:nvPr/>
        </p:nvSpPr>
        <p:spPr>
          <a:xfrm>
            <a:off x="-9905" y="4488942"/>
            <a:ext cx="5754623" cy="2368295"/>
          </a:xfrm>
          <a:prstGeom prst="rect">
            <a:avLst/>
          </a:prstGeom>
          <a:blipFill>
            <a:blip r:embed="rId4" cstate="print"/>
            <a:stretch>
              <a:fillRect/>
            </a:stretch>
          </a:blipFill>
        </p:spPr>
        <p:txBody>
          <a:bodyPr wrap="square" lIns="0" tIns="0" rIns="0" bIns="0" rtlCol="0">
            <a:noAutofit/>
          </a:bodyPr>
          <a:lstStyle/>
          <a:p>
            <a:endParaRPr/>
          </a:p>
        </p:txBody>
      </p:sp>
      <p:sp>
        <p:nvSpPr>
          <p:cNvPr id="11" name="object 11"/>
          <p:cNvSpPr/>
          <p:nvPr/>
        </p:nvSpPr>
        <p:spPr>
          <a:xfrm>
            <a:off x="0" y="3817620"/>
            <a:ext cx="8164067" cy="3019044"/>
          </a:xfrm>
          <a:prstGeom prst="rect">
            <a:avLst/>
          </a:prstGeom>
          <a:blipFill>
            <a:blip r:embed="rId5" cstate="print"/>
            <a:stretch>
              <a:fillRect/>
            </a:stretch>
          </a:blipFill>
        </p:spPr>
        <p:txBody>
          <a:bodyPr wrap="square" lIns="0" tIns="0" rIns="0" bIns="0" rtlCol="0">
            <a:noAutofit/>
          </a:bodyPr>
          <a:lstStyle/>
          <a:p>
            <a:endParaRPr/>
          </a:p>
        </p:txBody>
      </p:sp>
      <p:sp>
        <p:nvSpPr>
          <p:cNvPr id="12" name="object 12"/>
          <p:cNvSpPr/>
          <p:nvPr/>
        </p:nvSpPr>
        <p:spPr>
          <a:xfrm>
            <a:off x="0" y="3146298"/>
            <a:ext cx="9143238" cy="3690366"/>
          </a:xfrm>
          <a:prstGeom prst="rect">
            <a:avLst/>
          </a:prstGeom>
          <a:blipFill>
            <a:blip r:embed="rId6" cstate="print"/>
            <a:stretch>
              <a:fillRect/>
            </a:stretch>
          </a:blipFill>
        </p:spPr>
        <p:txBody>
          <a:bodyPr wrap="square" lIns="0" tIns="0" rIns="0" bIns="0" rtlCol="0">
            <a:noAutofit/>
          </a:bodyPr>
          <a:lstStyle/>
          <a:p>
            <a:endParaRPr/>
          </a:p>
        </p:txBody>
      </p:sp>
      <p:sp>
        <p:nvSpPr>
          <p:cNvPr id="13" name="object 13"/>
          <p:cNvSpPr/>
          <p:nvPr/>
        </p:nvSpPr>
        <p:spPr>
          <a:xfrm>
            <a:off x="0" y="2460498"/>
            <a:ext cx="9143238" cy="2497073"/>
          </a:xfrm>
          <a:prstGeom prst="rect">
            <a:avLst/>
          </a:prstGeom>
          <a:blipFill>
            <a:blip r:embed="rId7" cstate="print"/>
            <a:stretch>
              <a:fillRect/>
            </a:stretch>
          </a:blipFill>
        </p:spPr>
        <p:txBody>
          <a:bodyPr wrap="square" lIns="0" tIns="0" rIns="0" bIns="0" rtlCol="0">
            <a:noAutofit/>
          </a:bodyPr>
          <a:lstStyle/>
          <a:p>
            <a:endParaRPr/>
          </a:p>
        </p:txBody>
      </p:sp>
      <p:sp>
        <p:nvSpPr>
          <p:cNvPr id="14" name="object 14"/>
          <p:cNvSpPr/>
          <p:nvPr/>
        </p:nvSpPr>
        <p:spPr>
          <a:xfrm>
            <a:off x="0" y="1793748"/>
            <a:ext cx="9143238" cy="1539239"/>
          </a:xfrm>
          <a:prstGeom prst="rect">
            <a:avLst/>
          </a:prstGeom>
          <a:blipFill>
            <a:blip r:embed="rId8" cstate="print"/>
            <a:stretch>
              <a:fillRect/>
            </a:stretch>
          </a:blipFill>
        </p:spPr>
        <p:txBody>
          <a:bodyPr wrap="square" lIns="0" tIns="0" rIns="0" bIns="0" rtlCol="0">
            <a:noAutofit/>
          </a:bodyPr>
          <a:lstStyle/>
          <a:p>
            <a:endParaRPr/>
          </a:p>
        </p:txBody>
      </p:sp>
      <p:sp>
        <p:nvSpPr>
          <p:cNvPr id="15" name="object 15"/>
          <p:cNvSpPr/>
          <p:nvPr/>
        </p:nvSpPr>
        <p:spPr>
          <a:xfrm>
            <a:off x="0" y="-21335"/>
            <a:ext cx="9143238" cy="1683257"/>
          </a:xfrm>
          <a:prstGeom prst="rect">
            <a:avLst/>
          </a:prstGeom>
          <a:blipFill>
            <a:blip r:embed="rId9" cstate="print"/>
            <a:stretch>
              <a:fillRect/>
            </a:stretch>
          </a:blipFill>
        </p:spPr>
        <p:txBody>
          <a:bodyPr wrap="square" lIns="0" tIns="0" rIns="0" bIns="0" rtlCol="0">
            <a:noAutofit/>
          </a:bodyPr>
          <a:lstStyle/>
          <a:p>
            <a:endParaRPr/>
          </a:p>
        </p:txBody>
      </p:sp>
      <p:sp>
        <p:nvSpPr>
          <p:cNvPr id="16" name="object 16"/>
          <p:cNvSpPr/>
          <p:nvPr/>
        </p:nvSpPr>
        <p:spPr>
          <a:xfrm>
            <a:off x="0" y="-21335"/>
            <a:ext cx="8388095" cy="1068323"/>
          </a:xfrm>
          <a:prstGeom prst="rect">
            <a:avLst/>
          </a:prstGeom>
          <a:blipFill>
            <a:blip r:embed="rId10" cstate="print"/>
            <a:stretch>
              <a:fillRect/>
            </a:stretch>
          </a:blipFill>
        </p:spPr>
        <p:txBody>
          <a:bodyPr wrap="square" lIns="0" tIns="0" rIns="0" bIns="0" rtlCol="0">
            <a:noAutofit/>
          </a:bodyPr>
          <a:lstStyle/>
          <a:p>
            <a:endParaRPr/>
          </a:p>
        </p:txBody>
      </p:sp>
      <p:sp>
        <p:nvSpPr>
          <p:cNvPr id="17" name="object 17"/>
          <p:cNvSpPr/>
          <p:nvPr/>
        </p:nvSpPr>
        <p:spPr>
          <a:xfrm>
            <a:off x="0" y="-21335"/>
            <a:ext cx="4578095" cy="454151"/>
          </a:xfrm>
          <a:prstGeom prst="rect">
            <a:avLst/>
          </a:prstGeom>
          <a:blipFill>
            <a:blip r:embed="rId11" cstate="print"/>
            <a:stretch>
              <a:fillRect/>
            </a:stretch>
          </a:blipFill>
        </p:spPr>
        <p:txBody>
          <a:bodyPr wrap="square" lIns="0" tIns="0" rIns="0" bIns="0" rtlCol="0">
            <a:noAutofit/>
          </a:bodyPr>
          <a:lstStyle/>
          <a:p>
            <a:endParaRPr/>
          </a:p>
        </p:txBody>
      </p:sp>
      <p:sp>
        <p:nvSpPr>
          <p:cNvPr id="7" name="object 7"/>
          <p:cNvSpPr txBox="1"/>
          <p:nvPr/>
        </p:nvSpPr>
        <p:spPr>
          <a:xfrm>
            <a:off x="612140" y="313568"/>
            <a:ext cx="4747613" cy="1814592"/>
          </a:xfrm>
          <a:prstGeom prst="rect">
            <a:avLst/>
          </a:prstGeom>
        </p:spPr>
        <p:txBody>
          <a:bodyPr wrap="square" lIns="0" tIns="0" rIns="0" bIns="0" rtlCol="0">
            <a:noAutofit/>
          </a:bodyPr>
          <a:lstStyle/>
          <a:p>
            <a:pPr marL="2697225">
              <a:lnSpc>
                <a:spcPts val="4590"/>
              </a:lnSpc>
              <a:spcBef>
                <a:spcPts val="229"/>
              </a:spcBef>
            </a:pPr>
            <a:r>
              <a:rPr sz="4400" spc="0" dirty="0" smtClean="0">
                <a:solidFill>
                  <a:srgbClr val="FECB64"/>
                </a:solidFill>
                <a:latin typeface="Times New Roman"/>
                <a:cs typeface="Times New Roman"/>
              </a:rPr>
              <a:t>Scenario</a:t>
            </a:r>
            <a:endParaRPr sz="4400" dirty="0">
              <a:latin typeface="Times New Roman"/>
              <a:cs typeface="Times New Roman"/>
            </a:endParaRPr>
          </a:p>
          <a:p>
            <a:pPr marL="12700" marR="8798">
              <a:lnSpc>
                <a:spcPct val="99537"/>
              </a:lnSpc>
              <a:spcBef>
                <a:spcPts val="1788"/>
              </a:spcBef>
            </a:pPr>
            <a:r>
              <a:rPr sz="3600" spc="0" dirty="0" smtClean="0">
                <a:solidFill>
                  <a:srgbClr val="FFFFFF"/>
                </a:solidFill>
                <a:latin typeface="Times New Roman"/>
                <a:cs typeface="Times New Roman"/>
              </a:rPr>
              <a:t>Jesse, a fourteen-year old to protest the war in Iraq.</a:t>
            </a:r>
            <a:endParaRPr sz="3600" dirty="0">
              <a:latin typeface="Times New Roman"/>
              <a:cs typeface="Times New Roman"/>
            </a:endParaRPr>
          </a:p>
        </p:txBody>
      </p:sp>
      <p:sp>
        <p:nvSpPr>
          <p:cNvPr id="6" name="object 6"/>
          <p:cNvSpPr txBox="1"/>
          <p:nvPr/>
        </p:nvSpPr>
        <p:spPr>
          <a:xfrm>
            <a:off x="5349189" y="313568"/>
            <a:ext cx="3049862" cy="1814592"/>
          </a:xfrm>
          <a:prstGeom prst="rect">
            <a:avLst/>
          </a:prstGeom>
        </p:spPr>
        <p:txBody>
          <a:bodyPr wrap="square" lIns="0" tIns="0" rIns="0" bIns="0" rtlCol="0">
            <a:noAutofit/>
          </a:bodyPr>
          <a:lstStyle/>
          <a:p>
            <a:pPr marL="52769" marR="78860">
              <a:lnSpc>
                <a:spcPts val="4590"/>
              </a:lnSpc>
              <a:spcBef>
                <a:spcPts val="229"/>
              </a:spcBef>
            </a:pPr>
            <a:r>
              <a:rPr sz="4400" spc="0" dirty="0" smtClean="0">
                <a:solidFill>
                  <a:srgbClr val="FECB64"/>
                </a:solidFill>
                <a:latin typeface="Times New Roman"/>
                <a:cs typeface="Times New Roman"/>
              </a:rPr>
              <a:t>6</a:t>
            </a:r>
            <a:endParaRPr sz="4400" dirty="0">
              <a:latin typeface="Times New Roman"/>
              <a:cs typeface="Times New Roman"/>
            </a:endParaRPr>
          </a:p>
          <a:p>
            <a:pPr marL="37800">
              <a:lnSpc>
                <a:spcPct val="95825"/>
              </a:lnSpc>
              <a:spcBef>
                <a:spcPts val="983"/>
              </a:spcBef>
            </a:pPr>
            <a:r>
              <a:rPr sz="3600" spc="0" dirty="0" smtClean="0">
                <a:solidFill>
                  <a:srgbClr val="FFFFFF"/>
                </a:solidFill>
                <a:latin typeface="Times New Roman"/>
                <a:cs typeface="Times New Roman"/>
              </a:rPr>
              <a:t>student, decides</a:t>
            </a:r>
            <a:endParaRPr sz="3600" dirty="0">
              <a:latin typeface="Times New Roman"/>
              <a:cs typeface="Times New Roman"/>
            </a:endParaRPr>
          </a:p>
          <a:p>
            <a:pPr marL="12700" marR="78860">
              <a:lnSpc>
                <a:spcPct val="95825"/>
              </a:lnSpc>
              <a:spcBef>
                <a:spcPts val="180"/>
              </a:spcBef>
            </a:pPr>
            <a:r>
              <a:rPr sz="3600" spc="0" dirty="0" smtClean="0">
                <a:solidFill>
                  <a:srgbClr val="FFFFFF"/>
                </a:solidFill>
                <a:latin typeface="Times New Roman"/>
                <a:cs typeface="Times New Roman"/>
              </a:rPr>
              <a:t>He wears a T-</a:t>
            </a:r>
            <a:endParaRPr sz="3600" dirty="0">
              <a:latin typeface="Times New Roman"/>
              <a:cs typeface="Times New Roman"/>
            </a:endParaRPr>
          </a:p>
        </p:txBody>
      </p:sp>
      <p:sp>
        <p:nvSpPr>
          <p:cNvPr id="5" name="object 5"/>
          <p:cNvSpPr txBox="1"/>
          <p:nvPr/>
        </p:nvSpPr>
        <p:spPr>
          <a:xfrm>
            <a:off x="612140" y="2194201"/>
            <a:ext cx="7762187" cy="2128520"/>
          </a:xfrm>
          <a:prstGeom prst="rect">
            <a:avLst/>
          </a:prstGeom>
        </p:spPr>
        <p:txBody>
          <a:bodyPr wrap="square" lIns="0" tIns="0" rIns="0" bIns="0" rtlCol="0">
            <a:noAutofit/>
          </a:bodyPr>
          <a:lstStyle/>
          <a:p>
            <a:pPr marL="12700" marR="48969">
              <a:lnSpc>
                <a:spcPts val="3775"/>
              </a:lnSpc>
              <a:spcBef>
                <a:spcPts val="188"/>
              </a:spcBef>
            </a:pPr>
            <a:r>
              <a:rPr sz="3600" spc="0" dirty="0" smtClean="0">
                <a:solidFill>
                  <a:srgbClr val="FFFFFF"/>
                </a:solidFill>
                <a:latin typeface="Times New Roman"/>
                <a:cs typeface="Times New Roman"/>
              </a:rPr>
              <a:t>shirt to school with a picture of the White</a:t>
            </a:r>
            <a:endParaRPr sz="3600" dirty="0">
              <a:latin typeface="Times New Roman"/>
              <a:cs typeface="Times New Roman"/>
            </a:endParaRPr>
          </a:p>
          <a:p>
            <a:pPr marL="12700">
              <a:lnSpc>
                <a:spcPts val="4320"/>
              </a:lnSpc>
              <a:spcBef>
                <a:spcPts val="112"/>
              </a:spcBef>
            </a:pPr>
            <a:r>
              <a:rPr sz="3600" spc="0" dirty="0" smtClean="0">
                <a:solidFill>
                  <a:srgbClr val="FFFFFF"/>
                </a:solidFill>
                <a:latin typeface="Times New Roman"/>
                <a:cs typeface="Times New Roman"/>
              </a:rPr>
              <a:t>House and the caption “Weapon of Massive Misinformation” His principal pulls Jesse aside and asks him not to wear</a:t>
            </a:r>
            <a:endParaRPr sz="3600" dirty="0">
              <a:latin typeface="Times New Roman"/>
              <a:cs typeface="Times New Roman"/>
            </a:endParaRPr>
          </a:p>
        </p:txBody>
      </p:sp>
      <p:sp>
        <p:nvSpPr>
          <p:cNvPr id="4" name="object 4"/>
          <p:cNvSpPr txBox="1"/>
          <p:nvPr/>
        </p:nvSpPr>
        <p:spPr>
          <a:xfrm>
            <a:off x="612140" y="4388761"/>
            <a:ext cx="652678" cy="1579879"/>
          </a:xfrm>
          <a:prstGeom prst="rect">
            <a:avLst/>
          </a:prstGeom>
        </p:spPr>
        <p:txBody>
          <a:bodyPr wrap="square" lIns="0" tIns="0" rIns="0" bIns="0" rtlCol="0">
            <a:noAutofit/>
          </a:bodyPr>
          <a:lstStyle/>
          <a:p>
            <a:pPr marL="12700">
              <a:lnSpc>
                <a:spcPts val="3775"/>
              </a:lnSpc>
              <a:spcBef>
                <a:spcPts val="188"/>
              </a:spcBef>
            </a:pPr>
            <a:r>
              <a:rPr sz="3600" spc="0" dirty="0" smtClean="0">
                <a:solidFill>
                  <a:srgbClr val="FFFFFF"/>
                </a:solidFill>
                <a:latin typeface="Times New Roman"/>
                <a:cs typeface="Times New Roman"/>
              </a:rPr>
              <a:t>the</a:t>
            </a:r>
            <a:endParaRPr sz="3600">
              <a:latin typeface="Times New Roman"/>
              <a:cs typeface="Times New Roman"/>
            </a:endParaRPr>
          </a:p>
          <a:p>
            <a:pPr marL="12700" marR="2419">
              <a:lnSpc>
                <a:spcPct val="99537"/>
              </a:lnSpc>
              <a:spcBef>
                <a:spcPts val="796"/>
              </a:spcBef>
            </a:pPr>
            <a:r>
              <a:rPr sz="3600" spc="0" dirty="0" smtClean="0">
                <a:solidFill>
                  <a:srgbClr val="FFFFFF"/>
                </a:solidFill>
                <a:latin typeface="Times New Roman"/>
                <a:cs typeface="Times New Roman"/>
              </a:rPr>
              <a:t>the the</a:t>
            </a:r>
            <a:endParaRPr sz="3600">
              <a:latin typeface="Times New Roman"/>
              <a:cs typeface="Times New Roman"/>
            </a:endParaRPr>
          </a:p>
        </p:txBody>
      </p:sp>
      <p:sp>
        <p:nvSpPr>
          <p:cNvPr id="3" name="object 3"/>
          <p:cNvSpPr txBox="1"/>
          <p:nvPr/>
        </p:nvSpPr>
        <p:spPr>
          <a:xfrm>
            <a:off x="1285321" y="4388761"/>
            <a:ext cx="6774769" cy="1579880"/>
          </a:xfrm>
          <a:prstGeom prst="rect">
            <a:avLst/>
          </a:prstGeom>
        </p:spPr>
        <p:txBody>
          <a:bodyPr wrap="square" lIns="0" tIns="0" rIns="0" bIns="0" rtlCol="0">
            <a:noAutofit/>
          </a:bodyPr>
          <a:lstStyle/>
          <a:p>
            <a:pPr marL="12700">
              <a:lnSpc>
                <a:spcPts val="3775"/>
              </a:lnSpc>
              <a:spcBef>
                <a:spcPts val="188"/>
              </a:spcBef>
            </a:pPr>
            <a:r>
              <a:rPr sz="3600" spc="0" dirty="0" smtClean="0">
                <a:solidFill>
                  <a:srgbClr val="FFFFFF"/>
                </a:solidFill>
                <a:latin typeface="Times New Roman"/>
                <a:cs typeface="Times New Roman"/>
              </a:rPr>
              <a:t>shirt again because it is disruptive to</a:t>
            </a:r>
            <a:endParaRPr sz="3600">
              <a:latin typeface="Times New Roman"/>
              <a:cs typeface="Times New Roman"/>
            </a:endParaRPr>
          </a:p>
          <a:p>
            <a:pPr marL="13020" marR="40504" indent="-274">
              <a:lnSpc>
                <a:spcPct val="99537"/>
              </a:lnSpc>
              <a:spcBef>
                <a:spcPts val="796"/>
              </a:spcBef>
            </a:pPr>
            <a:r>
              <a:rPr sz="3600" spc="0" dirty="0" smtClean="0">
                <a:solidFill>
                  <a:srgbClr val="FFFFFF"/>
                </a:solidFill>
                <a:latin typeface="Times New Roman"/>
                <a:cs typeface="Times New Roman"/>
              </a:rPr>
              <a:t>learning environment. Jesse</a:t>
            </a:r>
            <a:r>
              <a:rPr sz="3600" spc="14" dirty="0" smtClean="0">
                <a:solidFill>
                  <a:srgbClr val="FFFFFF"/>
                </a:solidFill>
                <a:latin typeface="Times New Roman"/>
                <a:cs typeface="Times New Roman"/>
              </a:rPr>
              <a:t> </a:t>
            </a:r>
            <a:r>
              <a:rPr sz="3600" spc="0" dirty="0" smtClean="0">
                <a:solidFill>
                  <a:srgbClr val="FFFFFF"/>
                </a:solidFill>
                <a:latin typeface="Times New Roman"/>
                <a:cs typeface="Times New Roman"/>
              </a:rPr>
              <a:t>wears it next week and is suspended from</a:t>
            </a:r>
            <a:endParaRPr sz="3600">
              <a:latin typeface="Times New Roman"/>
              <a:cs typeface="Times New Roman"/>
            </a:endParaRPr>
          </a:p>
        </p:txBody>
      </p:sp>
      <p:sp>
        <p:nvSpPr>
          <p:cNvPr id="2" name="object 2"/>
          <p:cNvSpPr txBox="1"/>
          <p:nvPr/>
        </p:nvSpPr>
        <p:spPr>
          <a:xfrm>
            <a:off x="612140" y="6034681"/>
            <a:ext cx="4029831" cy="482600"/>
          </a:xfrm>
          <a:prstGeom prst="rect">
            <a:avLst/>
          </a:prstGeom>
        </p:spPr>
        <p:txBody>
          <a:bodyPr wrap="square" lIns="0" tIns="0" rIns="0" bIns="0" rtlCol="0">
            <a:noAutofit/>
          </a:bodyPr>
          <a:lstStyle/>
          <a:p>
            <a:pPr marL="12700">
              <a:lnSpc>
                <a:spcPts val="3775"/>
              </a:lnSpc>
              <a:spcBef>
                <a:spcPts val="188"/>
              </a:spcBef>
            </a:pPr>
            <a:r>
              <a:rPr sz="3600" spc="0" dirty="0" smtClean="0">
                <a:solidFill>
                  <a:srgbClr val="FFFFFF"/>
                </a:solidFill>
                <a:latin typeface="Times New Roman"/>
                <a:cs typeface="Times New Roman"/>
              </a:rPr>
              <a:t>school for three days.</a:t>
            </a:r>
            <a:endParaRPr sz="3600">
              <a:latin typeface="Times New Roman"/>
              <a:cs typeface="Times New Roman"/>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p:nvPr/>
        </p:nvSpPr>
        <p:spPr>
          <a:xfrm>
            <a:off x="-1523" y="-1524"/>
            <a:ext cx="9147048" cy="6861048"/>
          </a:xfrm>
          <a:prstGeom prst="rect">
            <a:avLst/>
          </a:prstGeom>
          <a:blipFill>
            <a:blip r:embed="rId2" cstate="print"/>
            <a:stretch>
              <a:fillRect/>
            </a:stretch>
          </a:blipFill>
        </p:spPr>
        <p:txBody>
          <a:bodyPr wrap="square" lIns="0" tIns="0" rIns="0" bIns="0" rtlCol="0">
            <a:noAutofit/>
          </a:bodyPr>
          <a:lstStyle/>
          <a:p>
            <a:endParaRPr/>
          </a:p>
        </p:txBody>
      </p:sp>
      <p:sp>
        <p:nvSpPr>
          <p:cNvPr id="4" name="object 4"/>
          <p:cNvSpPr/>
          <p:nvPr/>
        </p:nvSpPr>
        <p:spPr>
          <a:xfrm>
            <a:off x="8807957" y="-1524"/>
            <a:ext cx="337566" cy="6861048"/>
          </a:xfrm>
          <a:prstGeom prst="rect">
            <a:avLst/>
          </a:prstGeom>
          <a:blipFill>
            <a:blip r:embed="rId3" cstate="print"/>
            <a:stretch>
              <a:fillRect/>
            </a:stretch>
          </a:blipFill>
        </p:spPr>
        <p:txBody>
          <a:bodyPr wrap="square" lIns="0" tIns="0" rIns="0" bIns="0" rtlCol="0">
            <a:noAutofit/>
          </a:bodyPr>
          <a:lstStyle/>
          <a:p>
            <a:endParaRPr/>
          </a:p>
        </p:txBody>
      </p:sp>
      <p:sp>
        <p:nvSpPr>
          <p:cNvPr id="5" name="object 5"/>
          <p:cNvSpPr/>
          <p:nvPr/>
        </p:nvSpPr>
        <p:spPr>
          <a:xfrm>
            <a:off x="-9905" y="4488942"/>
            <a:ext cx="5754623" cy="2368295"/>
          </a:xfrm>
          <a:prstGeom prst="rect">
            <a:avLst/>
          </a:prstGeom>
          <a:blipFill>
            <a:blip r:embed="rId4" cstate="print"/>
            <a:stretch>
              <a:fillRect/>
            </a:stretch>
          </a:blipFill>
        </p:spPr>
        <p:txBody>
          <a:bodyPr wrap="square" lIns="0" tIns="0" rIns="0" bIns="0" rtlCol="0">
            <a:noAutofit/>
          </a:bodyPr>
          <a:lstStyle/>
          <a:p>
            <a:endParaRPr/>
          </a:p>
        </p:txBody>
      </p:sp>
      <p:sp>
        <p:nvSpPr>
          <p:cNvPr id="6" name="object 6"/>
          <p:cNvSpPr/>
          <p:nvPr/>
        </p:nvSpPr>
        <p:spPr>
          <a:xfrm>
            <a:off x="0" y="3817620"/>
            <a:ext cx="8164067" cy="3019044"/>
          </a:xfrm>
          <a:prstGeom prst="rect">
            <a:avLst/>
          </a:prstGeom>
          <a:blipFill>
            <a:blip r:embed="rId5" cstate="print"/>
            <a:stretch>
              <a:fillRect/>
            </a:stretch>
          </a:blipFill>
        </p:spPr>
        <p:txBody>
          <a:bodyPr wrap="square" lIns="0" tIns="0" rIns="0" bIns="0" rtlCol="0">
            <a:noAutofit/>
          </a:bodyPr>
          <a:lstStyle/>
          <a:p>
            <a:endParaRPr/>
          </a:p>
        </p:txBody>
      </p:sp>
      <p:sp>
        <p:nvSpPr>
          <p:cNvPr id="7" name="object 7"/>
          <p:cNvSpPr/>
          <p:nvPr/>
        </p:nvSpPr>
        <p:spPr>
          <a:xfrm>
            <a:off x="0" y="3146298"/>
            <a:ext cx="9143238" cy="3690366"/>
          </a:xfrm>
          <a:prstGeom prst="rect">
            <a:avLst/>
          </a:prstGeom>
          <a:blipFill>
            <a:blip r:embed="rId6" cstate="print"/>
            <a:stretch>
              <a:fillRect/>
            </a:stretch>
          </a:blipFill>
        </p:spPr>
        <p:txBody>
          <a:bodyPr wrap="square" lIns="0" tIns="0" rIns="0" bIns="0" rtlCol="0">
            <a:noAutofit/>
          </a:bodyPr>
          <a:lstStyle/>
          <a:p>
            <a:endParaRPr/>
          </a:p>
        </p:txBody>
      </p:sp>
      <p:sp>
        <p:nvSpPr>
          <p:cNvPr id="8" name="object 8"/>
          <p:cNvSpPr/>
          <p:nvPr/>
        </p:nvSpPr>
        <p:spPr>
          <a:xfrm>
            <a:off x="0" y="2460498"/>
            <a:ext cx="9143238" cy="2497073"/>
          </a:xfrm>
          <a:prstGeom prst="rect">
            <a:avLst/>
          </a:prstGeom>
          <a:blipFill>
            <a:blip r:embed="rId7" cstate="print"/>
            <a:stretch>
              <a:fillRect/>
            </a:stretch>
          </a:blipFill>
        </p:spPr>
        <p:txBody>
          <a:bodyPr wrap="square" lIns="0" tIns="0" rIns="0" bIns="0" rtlCol="0">
            <a:noAutofit/>
          </a:bodyPr>
          <a:lstStyle/>
          <a:p>
            <a:endParaRPr/>
          </a:p>
        </p:txBody>
      </p:sp>
      <p:sp>
        <p:nvSpPr>
          <p:cNvPr id="9" name="object 9"/>
          <p:cNvSpPr/>
          <p:nvPr/>
        </p:nvSpPr>
        <p:spPr>
          <a:xfrm>
            <a:off x="0" y="1793748"/>
            <a:ext cx="9143238" cy="1539239"/>
          </a:xfrm>
          <a:prstGeom prst="rect">
            <a:avLst/>
          </a:prstGeom>
          <a:blipFill>
            <a:blip r:embed="rId8" cstate="print"/>
            <a:stretch>
              <a:fillRect/>
            </a:stretch>
          </a:blipFill>
        </p:spPr>
        <p:txBody>
          <a:bodyPr wrap="square" lIns="0" tIns="0" rIns="0" bIns="0" rtlCol="0">
            <a:noAutofit/>
          </a:bodyPr>
          <a:lstStyle/>
          <a:p>
            <a:endParaRPr/>
          </a:p>
        </p:txBody>
      </p:sp>
      <p:sp>
        <p:nvSpPr>
          <p:cNvPr id="10" name="object 10"/>
          <p:cNvSpPr/>
          <p:nvPr/>
        </p:nvSpPr>
        <p:spPr>
          <a:xfrm>
            <a:off x="0" y="-21335"/>
            <a:ext cx="9143238" cy="1683257"/>
          </a:xfrm>
          <a:prstGeom prst="rect">
            <a:avLst/>
          </a:prstGeom>
          <a:blipFill>
            <a:blip r:embed="rId9" cstate="print"/>
            <a:stretch>
              <a:fillRect/>
            </a:stretch>
          </a:blipFill>
        </p:spPr>
        <p:txBody>
          <a:bodyPr wrap="square" lIns="0" tIns="0" rIns="0" bIns="0" rtlCol="0">
            <a:noAutofit/>
          </a:bodyPr>
          <a:lstStyle/>
          <a:p>
            <a:endParaRPr/>
          </a:p>
        </p:txBody>
      </p:sp>
      <p:sp>
        <p:nvSpPr>
          <p:cNvPr id="11" name="object 11"/>
          <p:cNvSpPr/>
          <p:nvPr/>
        </p:nvSpPr>
        <p:spPr>
          <a:xfrm>
            <a:off x="0" y="-21335"/>
            <a:ext cx="8388095" cy="1068323"/>
          </a:xfrm>
          <a:prstGeom prst="rect">
            <a:avLst/>
          </a:prstGeom>
          <a:blipFill>
            <a:blip r:embed="rId10" cstate="print"/>
            <a:stretch>
              <a:fillRect/>
            </a:stretch>
          </a:blipFill>
        </p:spPr>
        <p:txBody>
          <a:bodyPr wrap="square" lIns="0" tIns="0" rIns="0" bIns="0" rtlCol="0">
            <a:noAutofit/>
          </a:bodyPr>
          <a:lstStyle/>
          <a:p>
            <a:endParaRPr/>
          </a:p>
        </p:txBody>
      </p:sp>
      <p:sp>
        <p:nvSpPr>
          <p:cNvPr id="12" name="object 12"/>
          <p:cNvSpPr/>
          <p:nvPr/>
        </p:nvSpPr>
        <p:spPr>
          <a:xfrm>
            <a:off x="0" y="-21335"/>
            <a:ext cx="4578095" cy="454151"/>
          </a:xfrm>
          <a:prstGeom prst="rect">
            <a:avLst/>
          </a:prstGeom>
          <a:blipFill>
            <a:blip r:embed="rId11" cstate="print"/>
            <a:stretch>
              <a:fillRect/>
            </a:stretch>
          </a:blipFill>
        </p:spPr>
        <p:txBody>
          <a:bodyPr wrap="square" lIns="0" tIns="0" rIns="0" bIns="0" rtlCol="0">
            <a:noAutofit/>
          </a:bodyPr>
          <a:lstStyle/>
          <a:p>
            <a:endParaRPr/>
          </a:p>
        </p:txBody>
      </p:sp>
      <p:sp>
        <p:nvSpPr>
          <p:cNvPr id="2" name="object 2"/>
          <p:cNvSpPr txBox="1"/>
          <p:nvPr/>
        </p:nvSpPr>
        <p:spPr>
          <a:xfrm>
            <a:off x="1145540" y="923168"/>
            <a:ext cx="6584792" cy="5750354"/>
          </a:xfrm>
          <a:prstGeom prst="rect">
            <a:avLst/>
          </a:prstGeom>
        </p:spPr>
        <p:txBody>
          <a:bodyPr wrap="square" lIns="0" tIns="0" rIns="0" bIns="0" rtlCol="0">
            <a:noAutofit/>
          </a:bodyPr>
          <a:lstStyle/>
          <a:p>
            <a:pPr marL="2504713" marR="2236891" algn="ctr">
              <a:lnSpc>
                <a:spcPts val="4590"/>
              </a:lnSpc>
              <a:spcBef>
                <a:spcPts val="229"/>
              </a:spcBef>
            </a:pPr>
            <a:r>
              <a:rPr sz="4400" spc="0" dirty="0" smtClean="0">
                <a:solidFill>
                  <a:srgbClr val="FECB64"/>
                </a:solidFill>
                <a:latin typeface="Times New Roman"/>
                <a:cs typeface="Times New Roman"/>
              </a:rPr>
              <a:t>???????</a:t>
            </a:r>
            <a:endParaRPr sz="4400">
              <a:latin typeface="Times New Roman"/>
              <a:cs typeface="Times New Roman"/>
            </a:endParaRPr>
          </a:p>
          <a:p>
            <a:pPr marL="12700">
              <a:lnSpc>
                <a:spcPct val="100041"/>
              </a:lnSpc>
              <a:spcBef>
                <a:spcPts val="2173"/>
              </a:spcBef>
            </a:pPr>
            <a:r>
              <a:rPr sz="3200" spc="0" dirty="0" smtClean="0">
                <a:solidFill>
                  <a:srgbClr val="FFFFFF"/>
                </a:solidFill>
                <a:latin typeface="Times New Roman"/>
                <a:cs typeface="Times New Roman"/>
              </a:rPr>
              <a:t>In</a:t>
            </a:r>
            <a:r>
              <a:rPr sz="3200" spc="-26" dirty="0" smtClean="0">
                <a:solidFill>
                  <a:srgbClr val="FFFFFF"/>
                </a:solidFill>
                <a:latin typeface="Times New Roman"/>
                <a:cs typeface="Times New Roman"/>
              </a:rPr>
              <a:t> </a:t>
            </a:r>
            <a:r>
              <a:rPr sz="3200" spc="0" dirty="0" smtClean="0">
                <a:solidFill>
                  <a:srgbClr val="FFFFFF"/>
                </a:solidFill>
                <a:latin typeface="Times New Roman"/>
                <a:cs typeface="Times New Roman"/>
              </a:rPr>
              <a:t>Tinker v.</a:t>
            </a:r>
            <a:r>
              <a:rPr sz="3200" spc="-23" dirty="0" smtClean="0">
                <a:solidFill>
                  <a:srgbClr val="FFFFFF"/>
                </a:solidFill>
                <a:latin typeface="Times New Roman"/>
                <a:cs typeface="Times New Roman"/>
              </a:rPr>
              <a:t> </a:t>
            </a:r>
            <a:r>
              <a:rPr sz="3200" spc="0" dirty="0" smtClean="0">
                <a:solidFill>
                  <a:srgbClr val="FFFFFF"/>
                </a:solidFill>
                <a:latin typeface="Times New Roman"/>
                <a:cs typeface="Times New Roman"/>
              </a:rPr>
              <a:t>Des</a:t>
            </a:r>
            <a:r>
              <a:rPr sz="3200" spc="9" dirty="0" smtClean="0">
                <a:solidFill>
                  <a:srgbClr val="FFFFFF"/>
                </a:solidFill>
                <a:latin typeface="Times New Roman"/>
                <a:cs typeface="Times New Roman"/>
              </a:rPr>
              <a:t> </a:t>
            </a:r>
            <a:r>
              <a:rPr sz="3200" spc="0" dirty="0" smtClean="0">
                <a:solidFill>
                  <a:srgbClr val="FFFFFF"/>
                </a:solidFill>
                <a:latin typeface="Times New Roman"/>
                <a:cs typeface="Times New Roman"/>
              </a:rPr>
              <a:t>Moines</a:t>
            </a:r>
            <a:r>
              <a:rPr sz="3200" spc="14" dirty="0" smtClean="0">
                <a:solidFill>
                  <a:srgbClr val="FFFFFF"/>
                </a:solidFill>
                <a:latin typeface="Times New Roman"/>
                <a:cs typeface="Times New Roman"/>
              </a:rPr>
              <a:t> </a:t>
            </a:r>
            <a:r>
              <a:rPr sz="3200" spc="0" dirty="0" smtClean="0">
                <a:solidFill>
                  <a:srgbClr val="FFFFFF"/>
                </a:solidFill>
                <a:latin typeface="Times New Roman"/>
                <a:cs typeface="Times New Roman"/>
              </a:rPr>
              <a:t>(1969),</a:t>
            </a:r>
            <a:r>
              <a:rPr sz="3200" spc="-93" dirty="0" smtClean="0">
                <a:solidFill>
                  <a:srgbClr val="FFFFFF"/>
                </a:solidFill>
                <a:latin typeface="Times New Roman"/>
                <a:cs typeface="Times New Roman"/>
              </a:rPr>
              <a:t> </a:t>
            </a:r>
            <a:r>
              <a:rPr sz="3200" spc="0" dirty="0" smtClean="0">
                <a:solidFill>
                  <a:srgbClr val="FFFFFF"/>
                </a:solidFill>
                <a:latin typeface="Times New Roman"/>
                <a:cs typeface="Times New Roman"/>
              </a:rPr>
              <a:t>the Supreme Court ruled that students have the right to wear politically expressive clothing</a:t>
            </a:r>
            <a:r>
              <a:rPr sz="3200" spc="-9" dirty="0" smtClean="0">
                <a:solidFill>
                  <a:srgbClr val="FFFFFF"/>
                </a:solidFill>
                <a:latin typeface="Times New Roman"/>
                <a:cs typeface="Times New Roman"/>
              </a:rPr>
              <a:t> </a:t>
            </a:r>
            <a:r>
              <a:rPr sz="3200" spc="0" dirty="0" smtClean="0">
                <a:solidFill>
                  <a:srgbClr val="FFFFFF"/>
                </a:solidFill>
                <a:latin typeface="Times New Roman"/>
                <a:cs typeface="Times New Roman"/>
              </a:rPr>
              <a:t>to school. However,</a:t>
            </a:r>
            <a:r>
              <a:rPr sz="3200" spc="-125" dirty="0" smtClean="0">
                <a:solidFill>
                  <a:srgbClr val="FFFFFF"/>
                </a:solidFill>
                <a:latin typeface="Times New Roman"/>
                <a:cs typeface="Times New Roman"/>
              </a:rPr>
              <a:t> </a:t>
            </a:r>
            <a:r>
              <a:rPr sz="3200" spc="0" dirty="0" smtClean="0">
                <a:solidFill>
                  <a:srgbClr val="FFFFFF"/>
                </a:solidFill>
                <a:latin typeface="Times New Roman"/>
                <a:cs typeface="Times New Roman"/>
              </a:rPr>
              <a:t>in recent years the</a:t>
            </a:r>
            <a:r>
              <a:rPr sz="3200" spc="9" dirty="0" smtClean="0">
                <a:solidFill>
                  <a:srgbClr val="FFFFFF"/>
                </a:solidFill>
                <a:latin typeface="Times New Roman"/>
                <a:cs typeface="Times New Roman"/>
              </a:rPr>
              <a:t> </a:t>
            </a:r>
            <a:r>
              <a:rPr sz="3200" spc="0" dirty="0" smtClean="0">
                <a:solidFill>
                  <a:srgbClr val="FFFFFF"/>
                </a:solidFill>
                <a:latin typeface="Times New Roman"/>
                <a:cs typeface="Times New Roman"/>
              </a:rPr>
              <a:t>lower courts have</a:t>
            </a:r>
            <a:r>
              <a:rPr sz="3200" spc="9" dirty="0" smtClean="0">
                <a:solidFill>
                  <a:srgbClr val="FFFFFF"/>
                </a:solidFill>
                <a:latin typeface="Times New Roman"/>
                <a:cs typeface="Times New Roman"/>
              </a:rPr>
              <a:t> </a:t>
            </a:r>
            <a:r>
              <a:rPr sz="3200" spc="0" dirty="0" smtClean="0">
                <a:solidFill>
                  <a:srgbClr val="FFFFFF"/>
                </a:solidFill>
                <a:latin typeface="Times New Roman"/>
                <a:cs typeface="Times New Roman"/>
              </a:rPr>
              <a:t>issued a variety of</a:t>
            </a:r>
            <a:r>
              <a:rPr sz="3200" spc="-26" dirty="0" smtClean="0">
                <a:solidFill>
                  <a:srgbClr val="FFFFFF"/>
                </a:solidFill>
                <a:latin typeface="Times New Roman"/>
                <a:cs typeface="Times New Roman"/>
              </a:rPr>
              <a:t> </a:t>
            </a:r>
            <a:r>
              <a:rPr sz="3200" spc="0" dirty="0" smtClean="0">
                <a:solidFill>
                  <a:srgbClr val="FFFFFF"/>
                </a:solidFill>
                <a:latin typeface="Times New Roman"/>
                <a:cs typeface="Times New Roman"/>
              </a:rPr>
              <a:t>opinions,</a:t>
            </a:r>
            <a:r>
              <a:rPr sz="3200" spc="-118" dirty="0" smtClean="0">
                <a:solidFill>
                  <a:srgbClr val="FFFFFF"/>
                </a:solidFill>
                <a:latin typeface="Times New Roman"/>
                <a:cs typeface="Times New Roman"/>
              </a:rPr>
              <a:t> </a:t>
            </a:r>
            <a:r>
              <a:rPr sz="3200" spc="0" dirty="0" smtClean="0">
                <a:solidFill>
                  <a:srgbClr val="FFFFFF"/>
                </a:solidFill>
                <a:latin typeface="Times New Roman"/>
                <a:cs typeface="Times New Roman"/>
              </a:rPr>
              <a:t>some of</a:t>
            </a:r>
            <a:r>
              <a:rPr sz="3200" spc="-26" dirty="0" smtClean="0">
                <a:solidFill>
                  <a:srgbClr val="FFFFFF"/>
                </a:solidFill>
                <a:latin typeface="Times New Roman"/>
                <a:cs typeface="Times New Roman"/>
              </a:rPr>
              <a:t> </a:t>
            </a:r>
            <a:r>
              <a:rPr sz="3200" spc="0" dirty="0" smtClean="0">
                <a:solidFill>
                  <a:srgbClr val="FFFFFF"/>
                </a:solidFill>
                <a:latin typeface="Times New Roman"/>
                <a:cs typeface="Times New Roman"/>
              </a:rPr>
              <a:t>which upheld</a:t>
            </a:r>
            <a:r>
              <a:rPr sz="3200" spc="-87" dirty="0" smtClean="0">
                <a:solidFill>
                  <a:srgbClr val="FFFFFF"/>
                </a:solidFill>
                <a:latin typeface="Times New Roman"/>
                <a:cs typeface="Times New Roman"/>
              </a:rPr>
              <a:t> </a:t>
            </a:r>
            <a:r>
              <a:rPr sz="3200" spc="0" dirty="0" smtClean="0">
                <a:solidFill>
                  <a:srgbClr val="FFFFFF"/>
                </a:solidFill>
                <a:latin typeface="Times New Roman"/>
                <a:cs typeface="Times New Roman"/>
              </a:rPr>
              <a:t>student dress</a:t>
            </a:r>
            <a:r>
              <a:rPr sz="3200" spc="-45" dirty="0" smtClean="0">
                <a:solidFill>
                  <a:srgbClr val="FFFFFF"/>
                </a:solidFill>
                <a:latin typeface="Times New Roman"/>
                <a:cs typeface="Times New Roman"/>
              </a:rPr>
              <a:t> </a:t>
            </a:r>
            <a:r>
              <a:rPr sz="3200" spc="0" dirty="0" smtClean="0">
                <a:solidFill>
                  <a:srgbClr val="FFFFFF"/>
                </a:solidFill>
                <a:latin typeface="Times New Roman"/>
                <a:cs typeface="Times New Roman"/>
              </a:rPr>
              <a:t>codes</a:t>
            </a:r>
            <a:r>
              <a:rPr sz="3200" spc="14" dirty="0" smtClean="0">
                <a:solidFill>
                  <a:srgbClr val="FFFFFF"/>
                </a:solidFill>
                <a:latin typeface="Times New Roman"/>
                <a:cs typeface="Times New Roman"/>
              </a:rPr>
              <a:t> </a:t>
            </a:r>
            <a:r>
              <a:rPr sz="3200" spc="0" dirty="0" smtClean="0">
                <a:solidFill>
                  <a:srgbClr val="FFFFFF"/>
                </a:solidFill>
                <a:latin typeface="Times New Roman"/>
                <a:cs typeface="Times New Roman"/>
              </a:rPr>
              <a:t>while other courts have greatly limited the power</a:t>
            </a:r>
            <a:r>
              <a:rPr sz="3200" spc="-79" dirty="0" smtClean="0">
                <a:solidFill>
                  <a:srgbClr val="FFFFFF"/>
                </a:solidFill>
                <a:latin typeface="Times New Roman"/>
                <a:cs typeface="Times New Roman"/>
              </a:rPr>
              <a:t> </a:t>
            </a:r>
            <a:r>
              <a:rPr sz="3200" spc="0" dirty="0" smtClean="0">
                <a:solidFill>
                  <a:srgbClr val="FFFFFF"/>
                </a:solidFill>
                <a:latin typeface="Times New Roman"/>
                <a:cs typeface="Times New Roman"/>
              </a:rPr>
              <a:t>of the schools</a:t>
            </a:r>
            <a:r>
              <a:rPr sz="3200" spc="19" dirty="0" smtClean="0">
                <a:solidFill>
                  <a:srgbClr val="FFFFFF"/>
                </a:solidFill>
                <a:latin typeface="Times New Roman"/>
                <a:cs typeface="Times New Roman"/>
              </a:rPr>
              <a:t> </a:t>
            </a:r>
            <a:r>
              <a:rPr sz="3200" spc="0" dirty="0" smtClean="0">
                <a:solidFill>
                  <a:srgbClr val="FFFFFF"/>
                </a:solidFill>
                <a:latin typeface="Times New Roman"/>
                <a:cs typeface="Times New Roman"/>
              </a:rPr>
              <a:t>to regulate students’ expressive</a:t>
            </a:r>
            <a:r>
              <a:rPr sz="3200" spc="14" dirty="0" smtClean="0">
                <a:solidFill>
                  <a:srgbClr val="FFFFFF"/>
                </a:solidFill>
                <a:latin typeface="Times New Roman"/>
                <a:cs typeface="Times New Roman"/>
              </a:rPr>
              <a:t> </a:t>
            </a:r>
            <a:r>
              <a:rPr sz="3200" spc="0" dirty="0" smtClean="0">
                <a:solidFill>
                  <a:srgbClr val="FFFFFF"/>
                </a:solidFill>
                <a:latin typeface="Times New Roman"/>
                <a:cs typeface="Times New Roman"/>
              </a:rPr>
              <a:t>speech</a:t>
            </a:r>
            <a:r>
              <a:rPr sz="3200" spc="14" dirty="0" smtClean="0">
                <a:solidFill>
                  <a:srgbClr val="FFFFFF"/>
                </a:solidFill>
                <a:latin typeface="Times New Roman"/>
                <a:cs typeface="Times New Roman"/>
              </a:rPr>
              <a:t> </a:t>
            </a:r>
            <a:r>
              <a:rPr sz="3200" spc="0" dirty="0" smtClean="0">
                <a:solidFill>
                  <a:srgbClr val="FFFFFF"/>
                </a:solidFill>
                <a:latin typeface="Times New Roman"/>
                <a:cs typeface="Times New Roman"/>
              </a:rPr>
              <a:t>(e.g.,</a:t>
            </a:r>
            <a:r>
              <a:rPr sz="3200" spc="-49" dirty="0" smtClean="0">
                <a:solidFill>
                  <a:srgbClr val="FFFFFF"/>
                </a:solidFill>
                <a:latin typeface="Times New Roman"/>
                <a:cs typeface="Times New Roman"/>
              </a:rPr>
              <a:t> </a:t>
            </a:r>
            <a:r>
              <a:rPr sz="3200" spc="0" dirty="0" smtClean="0">
                <a:solidFill>
                  <a:srgbClr val="FFFFFF"/>
                </a:solidFill>
                <a:latin typeface="Times New Roman"/>
                <a:cs typeface="Times New Roman"/>
              </a:rPr>
              <a:t>clothing)</a:t>
            </a:r>
            <a:endParaRPr sz="3200">
              <a:latin typeface="Times New Roman"/>
              <a:cs typeface="Times New Roman"/>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p:nvPr/>
        </p:nvSpPr>
        <p:spPr>
          <a:xfrm>
            <a:off x="-1523" y="-1524"/>
            <a:ext cx="9147048" cy="6861048"/>
          </a:xfrm>
          <a:prstGeom prst="rect">
            <a:avLst/>
          </a:prstGeom>
          <a:blipFill>
            <a:blip r:embed="rId2" cstate="print"/>
            <a:stretch>
              <a:fillRect/>
            </a:stretch>
          </a:blipFill>
        </p:spPr>
        <p:txBody>
          <a:bodyPr wrap="square" lIns="0" tIns="0" rIns="0" bIns="0" rtlCol="0">
            <a:noAutofit/>
          </a:bodyPr>
          <a:lstStyle/>
          <a:p>
            <a:endParaRPr/>
          </a:p>
        </p:txBody>
      </p:sp>
      <p:sp>
        <p:nvSpPr>
          <p:cNvPr id="4" name="object 4"/>
          <p:cNvSpPr/>
          <p:nvPr/>
        </p:nvSpPr>
        <p:spPr>
          <a:xfrm>
            <a:off x="8807957" y="-1524"/>
            <a:ext cx="337566" cy="6861048"/>
          </a:xfrm>
          <a:prstGeom prst="rect">
            <a:avLst/>
          </a:prstGeom>
          <a:blipFill>
            <a:blip r:embed="rId3" cstate="print"/>
            <a:stretch>
              <a:fillRect/>
            </a:stretch>
          </a:blipFill>
        </p:spPr>
        <p:txBody>
          <a:bodyPr wrap="square" lIns="0" tIns="0" rIns="0" bIns="0" rtlCol="0">
            <a:noAutofit/>
          </a:bodyPr>
          <a:lstStyle/>
          <a:p>
            <a:endParaRPr/>
          </a:p>
        </p:txBody>
      </p:sp>
      <p:sp>
        <p:nvSpPr>
          <p:cNvPr id="5" name="object 5"/>
          <p:cNvSpPr/>
          <p:nvPr/>
        </p:nvSpPr>
        <p:spPr>
          <a:xfrm>
            <a:off x="-9905" y="4488942"/>
            <a:ext cx="5754623" cy="2368295"/>
          </a:xfrm>
          <a:prstGeom prst="rect">
            <a:avLst/>
          </a:prstGeom>
          <a:blipFill>
            <a:blip r:embed="rId4" cstate="print"/>
            <a:stretch>
              <a:fillRect/>
            </a:stretch>
          </a:blipFill>
        </p:spPr>
        <p:txBody>
          <a:bodyPr wrap="square" lIns="0" tIns="0" rIns="0" bIns="0" rtlCol="0">
            <a:noAutofit/>
          </a:bodyPr>
          <a:lstStyle/>
          <a:p>
            <a:endParaRPr/>
          </a:p>
        </p:txBody>
      </p:sp>
      <p:sp>
        <p:nvSpPr>
          <p:cNvPr id="6" name="object 6"/>
          <p:cNvSpPr/>
          <p:nvPr/>
        </p:nvSpPr>
        <p:spPr>
          <a:xfrm>
            <a:off x="0" y="3817620"/>
            <a:ext cx="8164067" cy="3019044"/>
          </a:xfrm>
          <a:prstGeom prst="rect">
            <a:avLst/>
          </a:prstGeom>
          <a:blipFill>
            <a:blip r:embed="rId5" cstate="print"/>
            <a:stretch>
              <a:fillRect/>
            </a:stretch>
          </a:blipFill>
        </p:spPr>
        <p:txBody>
          <a:bodyPr wrap="square" lIns="0" tIns="0" rIns="0" bIns="0" rtlCol="0">
            <a:noAutofit/>
          </a:bodyPr>
          <a:lstStyle/>
          <a:p>
            <a:endParaRPr/>
          </a:p>
        </p:txBody>
      </p:sp>
      <p:sp>
        <p:nvSpPr>
          <p:cNvPr id="7" name="object 7"/>
          <p:cNvSpPr/>
          <p:nvPr/>
        </p:nvSpPr>
        <p:spPr>
          <a:xfrm>
            <a:off x="0" y="3146298"/>
            <a:ext cx="9143238" cy="3690366"/>
          </a:xfrm>
          <a:prstGeom prst="rect">
            <a:avLst/>
          </a:prstGeom>
          <a:blipFill>
            <a:blip r:embed="rId6" cstate="print"/>
            <a:stretch>
              <a:fillRect/>
            </a:stretch>
          </a:blipFill>
        </p:spPr>
        <p:txBody>
          <a:bodyPr wrap="square" lIns="0" tIns="0" rIns="0" bIns="0" rtlCol="0">
            <a:noAutofit/>
          </a:bodyPr>
          <a:lstStyle/>
          <a:p>
            <a:endParaRPr/>
          </a:p>
        </p:txBody>
      </p:sp>
      <p:sp>
        <p:nvSpPr>
          <p:cNvPr id="8" name="object 8"/>
          <p:cNvSpPr/>
          <p:nvPr/>
        </p:nvSpPr>
        <p:spPr>
          <a:xfrm>
            <a:off x="0" y="2460498"/>
            <a:ext cx="9143238" cy="2497073"/>
          </a:xfrm>
          <a:prstGeom prst="rect">
            <a:avLst/>
          </a:prstGeom>
          <a:blipFill>
            <a:blip r:embed="rId7" cstate="print"/>
            <a:stretch>
              <a:fillRect/>
            </a:stretch>
          </a:blipFill>
        </p:spPr>
        <p:txBody>
          <a:bodyPr wrap="square" lIns="0" tIns="0" rIns="0" bIns="0" rtlCol="0">
            <a:noAutofit/>
          </a:bodyPr>
          <a:lstStyle/>
          <a:p>
            <a:endParaRPr/>
          </a:p>
        </p:txBody>
      </p:sp>
      <p:sp>
        <p:nvSpPr>
          <p:cNvPr id="9" name="object 9"/>
          <p:cNvSpPr/>
          <p:nvPr/>
        </p:nvSpPr>
        <p:spPr>
          <a:xfrm>
            <a:off x="0" y="1793748"/>
            <a:ext cx="9143238" cy="1539239"/>
          </a:xfrm>
          <a:prstGeom prst="rect">
            <a:avLst/>
          </a:prstGeom>
          <a:blipFill>
            <a:blip r:embed="rId8" cstate="print"/>
            <a:stretch>
              <a:fillRect/>
            </a:stretch>
          </a:blipFill>
        </p:spPr>
        <p:txBody>
          <a:bodyPr wrap="square" lIns="0" tIns="0" rIns="0" bIns="0" rtlCol="0">
            <a:noAutofit/>
          </a:bodyPr>
          <a:lstStyle/>
          <a:p>
            <a:endParaRPr/>
          </a:p>
        </p:txBody>
      </p:sp>
      <p:sp>
        <p:nvSpPr>
          <p:cNvPr id="10" name="object 10"/>
          <p:cNvSpPr/>
          <p:nvPr/>
        </p:nvSpPr>
        <p:spPr>
          <a:xfrm>
            <a:off x="0" y="-21335"/>
            <a:ext cx="9143238" cy="1683257"/>
          </a:xfrm>
          <a:prstGeom prst="rect">
            <a:avLst/>
          </a:prstGeom>
          <a:blipFill>
            <a:blip r:embed="rId9" cstate="print"/>
            <a:stretch>
              <a:fillRect/>
            </a:stretch>
          </a:blipFill>
        </p:spPr>
        <p:txBody>
          <a:bodyPr wrap="square" lIns="0" tIns="0" rIns="0" bIns="0" rtlCol="0">
            <a:noAutofit/>
          </a:bodyPr>
          <a:lstStyle/>
          <a:p>
            <a:endParaRPr/>
          </a:p>
        </p:txBody>
      </p:sp>
      <p:sp>
        <p:nvSpPr>
          <p:cNvPr id="11" name="object 11"/>
          <p:cNvSpPr/>
          <p:nvPr/>
        </p:nvSpPr>
        <p:spPr>
          <a:xfrm>
            <a:off x="0" y="-21335"/>
            <a:ext cx="8388095" cy="1068323"/>
          </a:xfrm>
          <a:prstGeom prst="rect">
            <a:avLst/>
          </a:prstGeom>
          <a:blipFill>
            <a:blip r:embed="rId10" cstate="print"/>
            <a:stretch>
              <a:fillRect/>
            </a:stretch>
          </a:blipFill>
        </p:spPr>
        <p:txBody>
          <a:bodyPr wrap="square" lIns="0" tIns="0" rIns="0" bIns="0" rtlCol="0">
            <a:noAutofit/>
          </a:bodyPr>
          <a:lstStyle/>
          <a:p>
            <a:endParaRPr/>
          </a:p>
        </p:txBody>
      </p:sp>
      <p:sp>
        <p:nvSpPr>
          <p:cNvPr id="12" name="object 12"/>
          <p:cNvSpPr/>
          <p:nvPr/>
        </p:nvSpPr>
        <p:spPr>
          <a:xfrm>
            <a:off x="0" y="-21335"/>
            <a:ext cx="4578095" cy="454151"/>
          </a:xfrm>
          <a:prstGeom prst="rect">
            <a:avLst/>
          </a:prstGeom>
          <a:blipFill>
            <a:blip r:embed="rId11" cstate="print"/>
            <a:stretch>
              <a:fillRect/>
            </a:stretch>
          </a:blipFill>
        </p:spPr>
        <p:txBody>
          <a:bodyPr wrap="square" lIns="0" tIns="0" rIns="0" bIns="0" rtlCol="0">
            <a:noAutofit/>
          </a:bodyPr>
          <a:lstStyle/>
          <a:p>
            <a:endParaRPr/>
          </a:p>
        </p:txBody>
      </p:sp>
      <p:sp>
        <p:nvSpPr>
          <p:cNvPr id="2" name="object 2"/>
          <p:cNvSpPr txBox="1"/>
          <p:nvPr/>
        </p:nvSpPr>
        <p:spPr>
          <a:xfrm>
            <a:off x="612140" y="313568"/>
            <a:ext cx="7876670" cy="4557792"/>
          </a:xfrm>
          <a:prstGeom prst="rect">
            <a:avLst/>
          </a:prstGeom>
        </p:spPr>
        <p:txBody>
          <a:bodyPr wrap="square" lIns="0" tIns="0" rIns="0" bIns="0" rtlCol="0">
            <a:noAutofit/>
          </a:bodyPr>
          <a:lstStyle/>
          <a:p>
            <a:pPr marL="2642635" marR="2752987" algn="ctr">
              <a:lnSpc>
                <a:spcPts val="4590"/>
              </a:lnSpc>
              <a:spcBef>
                <a:spcPts val="229"/>
              </a:spcBef>
            </a:pPr>
            <a:r>
              <a:rPr sz="4400" spc="0" dirty="0" smtClean="0">
                <a:solidFill>
                  <a:srgbClr val="FECB64"/>
                </a:solidFill>
                <a:latin typeface="Times New Roman"/>
                <a:cs typeface="Times New Roman"/>
              </a:rPr>
              <a:t>Scenario 7</a:t>
            </a:r>
            <a:endParaRPr sz="4400">
              <a:latin typeface="Times New Roman"/>
              <a:cs typeface="Times New Roman"/>
            </a:endParaRPr>
          </a:p>
          <a:p>
            <a:pPr marL="12700">
              <a:lnSpc>
                <a:spcPct val="100041"/>
              </a:lnSpc>
              <a:spcBef>
                <a:spcPts val="983"/>
              </a:spcBef>
            </a:pPr>
            <a:r>
              <a:rPr sz="3600" spc="0" dirty="0" smtClean="0">
                <a:solidFill>
                  <a:srgbClr val="FFFFFF"/>
                </a:solidFill>
                <a:latin typeface="Times New Roman"/>
                <a:cs typeface="Times New Roman"/>
              </a:rPr>
              <a:t>Sixteen-year old Ryan is the captain of the football team. Before the Friday night game, he and his teammates are required</a:t>
            </a:r>
            <a:endParaRPr sz="3600">
              <a:latin typeface="Times New Roman"/>
              <a:cs typeface="Times New Roman"/>
            </a:endParaRPr>
          </a:p>
          <a:p>
            <a:pPr marL="12700" marR="52257">
              <a:lnSpc>
                <a:spcPct val="100041"/>
              </a:lnSpc>
              <a:spcBef>
                <a:spcPts val="5"/>
              </a:spcBef>
            </a:pPr>
            <a:r>
              <a:rPr sz="3600" spc="0" dirty="0" smtClean="0">
                <a:solidFill>
                  <a:srgbClr val="FFFFFF"/>
                </a:solidFill>
                <a:latin typeface="Times New Roman"/>
                <a:cs typeface="Times New Roman"/>
              </a:rPr>
              <a:t>to submit to a drug test. Ryan’s test shows traces of marijuana. He is not allowed to participate in the game and he is</a:t>
            </a:r>
            <a:endParaRPr sz="3600">
              <a:latin typeface="Times New Roman"/>
              <a:cs typeface="Times New Roman"/>
            </a:endParaRPr>
          </a:p>
          <a:p>
            <a:pPr marL="12700" marR="66160">
              <a:lnSpc>
                <a:spcPct val="95825"/>
              </a:lnSpc>
              <a:spcBef>
                <a:spcPts val="5"/>
              </a:spcBef>
            </a:pPr>
            <a:r>
              <a:rPr sz="3600" spc="0" dirty="0" smtClean="0">
                <a:solidFill>
                  <a:srgbClr val="FFFFFF"/>
                </a:solidFill>
                <a:latin typeface="Times New Roman"/>
                <a:cs typeface="Times New Roman"/>
              </a:rPr>
              <a:t>suspended from school.</a:t>
            </a:r>
            <a:endParaRPr sz="3600">
              <a:latin typeface="Times New Roman"/>
              <a:cs typeface="Times New Roman"/>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4"/>
          <p:cNvSpPr/>
          <p:nvPr/>
        </p:nvSpPr>
        <p:spPr>
          <a:xfrm>
            <a:off x="-1523" y="-1524"/>
            <a:ext cx="9147048" cy="6861048"/>
          </a:xfrm>
          <a:prstGeom prst="rect">
            <a:avLst/>
          </a:prstGeom>
          <a:blipFill>
            <a:blip r:embed="rId2" cstate="print"/>
            <a:stretch>
              <a:fillRect/>
            </a:stretch>
          </a:blipFill>
        </p:spPr>
        <p:txBody>
          <a:bodyPr wrap="square" lIns="0" tIns="0" rIns="0" bIns="0" rtlCol="0">
            <a:noAutofit/>
          </a:bodyPr>
          <a:lstStyle/>
          <a:p>
            <a:endParaRPr/>
          </a:p>
        </p:txBody>
      </p:sp>
      <p:sp>
        <p:nvSpPr>
          <p:cNvPr id="5" name="object 5"/>
          <p:cNvSpPr/>
          <p:nvPr/>
        </p:nvSpPr>
        <p:spPr>
          <a:xfrm>
            <a:off x="8807957" y="-1524"/>
            <a:ext cx="337566" cy="6861048"/>
          </a:xfrm>
          <a:prstGeom prst="rect">
            <a:avLst/>
          </a:prstGeom>
          <a:blipFill>
            <a:blip r:embed="rId3" cstate="print"/>
            <a:stretch>
              <a:fillRect/>
            </a:stretch>
          </a:blipFill>
        </p:spPr>
        <p:txBody>
          <a:bodyPr wrap="square" lIns="0" tIns="0" rIns="0" bIns="0" rtlCol="0">
            <a:noAutofit/>
          </a:bodyPr>
          <a:lstStyle/>
          <a:p>
            <a:endParaRPr/>
          </a:p>
        </p:txBody>
      </p:sp>
      <p:sp>
        <p:nvSpPr>
          <p:cNvPr id="6" name="object 6"/>
          <p:cNvSpPr/>
          <p:nvPr/>
        </p:nvSpPr>
        <p:spPr>
          <a:xfrm>
            <a:off x="-9905" y="4488942"/>
            <a:ext cx="5754623" cy="2368295"/>
          </a:xfrm>
          <a:prstGeom prst="rect">
            <a:avLst/>
          </a:prstGeom>
          <a:blipFill>
            <a:blip r:embed="rId4" cstate="print"/>
            <a:stretch>
              <a:fillRect/>
            </a:stretch>
          </a:blipFill>
        </p:spPr>
        <p:txBody>
          <a:bodyPr wrap="square" lIns="0" tIns="0" rIns="0" bIns="0" rtlCol="0">
            <a:noAutofit/>
          </a:bodyPr>
          <a:lstStyle/>
          <a:p>
            <a:endParaRPr/>
          </a:p>
        </p:txBody>
      </p:sp>
      <p:sp>
        <p:nvSpPr>
          <p:cNvPr id="7" name="object 7"/>
          <p:cNvSpPr/>
          <p:nvPr/>
        </p:nvSpPr>
        <p:spPr>
          <a:xfrm>
            <a:off x="0" y="3817620"/>
            <a:ext cx="8164067" cy="3019044"/>
          </a:xfrm>
          <a:prstGeom prst="rect">
            <a:avLst/>
          </a:prstGeom>
          <a:blipFill>
            <a:blip r:embed="rId5" cstate="print"/>
            <a:stretch>
              <a:fillRect/>
            </a:stretch>
          </a:blipFill>
        </p:spPr>
        <p:txBody>
          <a:bodyPr wrap="square" lIns="0" tIns="0" rIns="0" bIns="0" rtlCol="0">
            <a:noAutofit/>
          </a:bodyPr>
          <a:lstStyle/>
          <a:p>
            <a:endParaRPr/>
          </a:p>
        </p:txBody>
      </p:sp>
      <p:sp>
        <p:nvSpPr>
          <p:cNvPr id="8" name="object 8"/>
          <p:cNvSpPr/>
          <p:nvPr/>
        </p:nvSpPr>
        <p:spPr>
          <a:xfrm>
            <a:off x="0" y="3146298"/>
            <a:ext cx="9143238" cy="3690366"/>
          </a:xfrm>
          <a:prstGeom prst="rect">
            <a:avLst/>
          </a:prstGeom>
          <a:blipFill>
            <a:blip r:embed="rId6" cstate="print"/>
            <a:stretch>
              <a:fillRect/>
            </a:stretch>
          </a:blipFill>
        </p:spPr>
        <p:txBody>
          <a:bodyPr wrap="square" lIns="0" tIns="0" rIns="0" bIns="0" rtlCol="0">
            <a:noAutofit/>
          </a:bodyPr>
          <a:lstStyle/>
          <a:p>
            <a:endParaRPr/>
          </a:p>
        </p:txBody>
      </p:sp>
      <p:sp>
        <p:nvSpPr>
          <p:cNvPr id="9" name="object 9"/>
          <p:cNvSpPr/>
          <p:nvPr/>
        </p:nvSpPr>
        <p:spPr>
          <a:xfrm>
            <a:off x="0" y="2460498"/>
            <a:ext cx="9143238" cy="2497073"/>
          </a:xfrm>
          <a:prstGeom prst="rect">
            <a:avLst/>
          </a:prstGeom>
          <a:blipFill>
            <a:blip r:embed="rId7" cstate="print"/>
            <a:stretch>
              <a:fillRect/>
            </a:stretch>
          </a:blipFill>
        </p:spPr>
        <p:txBody>
          <a:bodyPr wrap="square" lIns="0" tIns="0" rIns="0" bIns="0" rtlCol="0">
            <a:noAutofit/>
          </a:bodyPr>
          <a:lstStyle/>
          <a:p>
            <a:endParaRPr/>
          </a:p>
        </p:txBody>
      </p:sp>
      <p:sp>
        <p:nvSpPr>
          <p:cNvPr id="10" name="object 10"/>
          <p:cNvSpPr/>
          <p:nvPr/>
        </p:nvSpPr>
        <p:spPr>
          <a:xfrm>
            <a:off x="0" y="1793748"/>
            <a:ext cx="9143238" cy="1539239"/>
          </a:xfrm>
          <a:prstGeom prst="rect">
            <a:avLst/>
          </a:prstGeom>
          <a:blipFill>
            <a:blip r:embed="rId8" cstate="print"/>
            <a:stretch>
              <a:fillRect/>
            </a:stretch>
          </a:blipFill>
        </p:spPr>
        <p:txBody>
          <a:bodyPr wrap="square" lIns="0" tIns="0" rIns="0" bIns="0" rtlCol="0">
            <a:noAutofit/>
          </a:bodyPr>
          <a:lstStyle/>
          <a:p>
            <a:endParaRPr/>
          </a:p>
        </p:txBody>
      </p:sp>
      <p:sp>
        <p:nvSpPr>
          <p:cNvPr id="11" name="object 11"/>
          <p:cNvSpPr/>
          <p:nvPr/>
        </p:nvSpPr>
        <p:spPr>
          <a:xfrm>
            <a:off x="0" y="-21335"/>
            <a:ext cx="9143238" cy="1683257"/>
          </a:xfrm>
          <a:prstGeom prst="rect">
            <a:avLst/>
          </a:prstGeom>
          <a:blipFill>
            <a:blip r:embed="rId9" cstate="print"/>
            <a:stretch>
              <a:fillRect/>
            </a:stretch>
          </a:blipFill>
        </p:spPr>
        <p:txBody>
          <a:bodyPr wrap="square" lIns="0" tIns="0" rIns="0" bIns="0" rtlCol="0">
            <a:noAutofit/>
          </a:bodyPr>
          <a:lstStyle/>
          <a:p>
            <a:endParaRPr/>
          </a:p>
        </p:txBody>
      </p:sp>
      <p:sp>
        <p:nvSpPr>
          <p:cNvPr id="12" name="object 12"/>
          <p:cNvSpPr/>
          <p:nvPr/>
        </p:nvSpPr>
        <p:spPr>
          <a:xfrm>
            <a:off x="0" y="-21335"/>
            <a:ext cx="8388095" cy="1068323"/>
          </a:xfrm>
          <a:prstGeom prst="rect">
            <a:avLst/>
          </a:prstGeom>
          <a:blipFill>
            <a:blip r:embed="rId10" cstate="print"/>
            <a:stretch>
              <a:fillRect/>
            </a:stretch>
          </a:blipFill>
        </p:spPr>
        <p:txBody>
          <a:bodyPr wrap="square" lIns="0" tIns="0" rIns="0" bIns="0" rtlCol="0">
            <a:noAutofit/>
          </a:bodyPr>
          <a:lstStyle/>
          <a:p>
            <a:endParaRPr/>
          </a:p>
        </p:txBody>
      </p:sp>
      <p:sp>
        <p:nvSpPr>
          <p:cNvPr id="13" name="object 13"/>
          <p:cNvSpPr/>
          <p:nvPr/>
        </p:nvSpPr>
        <p:spPr>
          <a:xfrm>
            <a:off x="0" y="-21335"/>
            <a:ext cx="4578095" cy="454151"/>
          </a:xfrm>
          <a:prstGeom prst="rect">
            <a:avLst/>
          </a:prstGeom>
          <a:blipFill>
            <a:blip r:embed="rId11" cstate="print"/>
            <a:stretch>
              <a:fillRect/>
            </a:stretch>
          </a:blipFill>
        </p:spPr>
        <p:txBody>
          <a:bodyPr wrap="square" lIns="0" tIns="0" rIns="0" bIns="0" rtlCol="0">
            <a:noAutofit/>
          </a:bodyPr>
          <a:lstStyle/>
          <a:p>
            <a:endParaRPr/>
          </a:p>
        </p:txBody>
      </p:sp>
      <p:sp>
        <p:nvSpPr>
          <p:cNvPr id="3" name="object 3"/>
          <p:cNvSpPr txBox="1"/>
          <p:nvPr/>
        </p:nvSpPr>
        <p:spPr>
          <a:xfrm>
            <a:off x="2551430" y="923168"/>
            <a:ext cx="4124233" cy="583946"/>
          </a:xfrm>
          <a:prstGeom prst="rect">
            <a:avLst/>
          </a:prstGeom>
        </p:spPr>
        <p:txBody>
          <a:bodyPr wrap="square" lIns="0" tIns="0" rIns="0" bIns="0" rtlCol="0">
            <a:noAutofit/>
          </a:bodyPr>
          <a:lstStyle/>
          <a:p>
            <a:pPr marL="12700">
              <a:lnSpc>
                <a:spcPts val="4590"/>
              </a:lnSpc>
              <a:spcBef>
                <a:spcPts val="229"/>
              </a:spcBef>
            </a:pPr>
            <a:r>
              <a:rPr sz="4400" spc="0" dirty="0" smtClean="0">
                <a:solidFill>
                  <a:srgbClr val="FECB64"/>
                </a:solidFill>
                <a:latin typeface="Times New Roman"/>
                <a:cs typeface="Times New Roman"/>
              </a:rPr>
              <a:t>NO</a:t>
            </a:r>
            <a:r>
              <a:rPr sz="4400" spc="-63" dirty="0" smtClean="0">
                <a:solidFill>
                  <a:srgbClr val="FECB64"/>
                </a:solidFill>
                <a:latin typeface="Times New Roman"/>
                <a:cs typeface="Times New Roman"/>
              </a:rPr>
              <a:t> </a:t>
            </a:r>
            <a:r>
              <a:rPr sz="4400" spc="0" dirty="0" smtClean="0">
                <a:solidFill>
                  <a:srgbClr val="FECB64"/>
                </a:solidFill>
                <a:latin typeface="Times New Roman"/>
                <a:cs typeface="Times New Roman"/>
              </a:rPr>
              <a:t>VIOLATION</a:t>
            </a:r>
            <a:endParaRPr sz="4400">
              <a:latin typeface="Times New Roman"/>
              <a:cs typeface="Times New Roman"/>
            </a:endParaRPr>
          </a:p>
        </p:txBody>
      </p:sp>
      <p:sp>
        <p:nvSpPr>
          <p:cNvPr id="2" name="object 2"/>
          <p:cNvSpPr txBox="1"/>
          <p:nvPr/>
        </p:nvSpPr>
        <p:spPr>
          <a:xfrm>
            <a:off x="1145540" y="3003482"/>
            <a:ext cx="6808371" cy="3225800"/>
          </a:xfrm>
          <a:prstGeom prst="rect">
            <a:avLst/>
          </a:prstGeom>
        </p:spPr>
        <p:txBody>
          <a:bodyPr wrap="square" lIns="0" tIns="0" rIns="0" bIns="0" rtlCol="0">
            <a:noAutofit/>
          </a:bodyPr>
          <a:lstStyle/>
          <a:p>
            <a:pPr marL="12700" marR="8628">
              <a:lnSpc>
                <a:spcPts val="3770"/>
              </a:lnSpc>
              <a:spcBef>
                <a:spcPts val="188"/>
              </a:spcBef>
            </a:pPr>
            <a:r>
              <a:rPr sz="3600" spc="0" dirty="0" smtClean="0">
                <a:solidFill>
                  <a:srgbClr val="FFFFFF"/>
                </a:solidFill>
                <a:latin typeface="Times New Roman"/>
                <a:cs typeface="Times New Roman"/>
              </a:rPr>
              <a:t>Board of Education of Pottawatomie</a:t>
            </a:r>
            <a:endParaRPr sz="3600">
              <a:latin typeface="Times New Roman"/>
              <a:cs typeface="Times New Roman"/>
            </a:endParaRPr>
          </a:p>
          <a:p>
            <a:pPr marL="12700" indent="0">
              <a:lnSpc>
                <a:spcPct val="100041"/>
              </a:lnSpc>
            </a:pPr>
            <a:r>
              <a:rPr sz="3600" spc="0" dirty="0" smtClean="0">
                <a:solidFill>
                  <a:srgbClr val="FFFFFF"/>
                </a:solidFill>
                <a:latin typeface="Times New Roman"/>
                <a:cs typeface="Times New Roman"/>
              </a:rPr>
              <a:t>County v. Earls (2002), the Supreme Court ruled that drug tests for all students participating in any extra- curricular activities are a reasonable way to prevent and deter drug use</a:t>
            </a:r>
            <a:endParaRPr sz="3600">
              <a:latin typeface="Times New Roman"/>
              <a:cs typeface="Times New Roman"/>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p:nvPr/>
        </p:nvSpPr>
        <p:spPr>
          <a:xfrm>
            <a:off x="-1523" y="-1524"/>
            <a:ext cx="9147048" cy="6861048"/>
          </a:xfrm>
          <a:prstGeom prst="rect">
            <a:avLst/>
          </a:prstGeom>
          <a:blipFill>
            <a:blip r:embed="rId2" cstate="print"/>
            <a:stretch>
              <a:fillRect/>
            </a:stretch>
          </a:blipFill>
        </p:spPr>
        <p:txBody>
          <a:bodyPr wrap="square" lIns="0" tIns="0" rIns="0" bIns="0" rtlCol="0">
            <a:noAutofit/>
          </a:bodyPr>
          <a:lstStyle/>
          <a:p>
            <a:endParaRPr/>
          </a:p>
        </p:txBody>
      </p:sp>
      <p:sp>
        <p:nvSpPr>
          <p:cNvPr id="4" name="object 4"/>
          <p:cNvSpPr/>
          <p:nvPr/>
        </p:nvSpPr>
        <p:spPr>
          <a:xfrm>
            <a:off x="8807957" y="-1524"/>
            <a:ext cx="337566" cy="6861048"/>
          </a:xfrm>
          <a:prstGeom prst="rect">
            <a:avLst/>
          </a:prstGeom>
          <a:blipFill>
            <a:blip r:embed="rId3" cstate="print"/>
            <a:stretch>
              <a:fillRect/>
            </a:stretch>
          </a:blipFill>
        </p:spPr>
        <p:txBody>
          <a:bodyPr wrap="square" lIns="0" tIns="0" rIns="0" bIns="0" rtlCol="0">
            <a:noAutofit/>
          </a:bodyPr>
          <a:lstStyle/>
          <a:p>
            <a:endParaRPr/>
          </a:p>
        </p:txBody>
      </p:sp>
      <p:sp>
        <p:nvSpPr>
          <p:cNvPr id="5" name="object 5"/>
          <p:cNvSpPr/>
          <p:nvPr/>
        </p:nvSpPr>
        <p:spPr>
          <a:xfrm>
            <a:off x="-9905" y="4488942"/>
            <a:ext cx="5754623" cy="2368295"/>
          </a:xfrm>
          <a:prstGeom prst="rect">
            <a:avLst/>
          </a:prstGeom>
          <a:blipFill>
            <a:blip r:embed="rId4" cstate="print"/>
            <a:stretch>
              <a:fillRect/>
            </a:stretch>
          </a:blipFill>
        </p:spPr>
        <p:txBody>
          <a:bodyPr wrap="square" lIns="0" tIns="0" rIns="0" bIns="0" rtlCol="0">
            <a:noAutofit/>
          </a:bodyPr>
          <a:lstStyle/>
          <a:p>
            <a:endParaRPr/>
          </a:p>
        </p:txBody>
      </p:sp>
      <p:sp>
        <p:nvSpPr>
          <p:cNvPr id="6" name="object 6"/>
          <p:cNvSpPr/>
          <p:nvPr/>
        </p:nvSpPr>
        <p:spPr>
          <a:xfrm>
            <a:off x="0" y="3817620"/>
            <a:ext cx="8164067" cy="3019044"/>
          </a:xfrm>
          <a:prstGeom prst="rect">
            <a:avLst/>
          </a:prstGeom>
          <a:blipFill>
            <a:blip r:embed="rId5" cstate="print"/>
            <a:stretch>
              <a:fillRect/>
            </a:stretch>
          </a:blipFill>
        </p:spPr>
        <p:txBody>
          <a:bodyPr wrap="square" lIns="0" tIns="0" rIns="0" bIns="0" rtlCol="0">
            <a:noAutofit/>
          </a:bodyPr>
          <a:lstStyle/>
          <a:p>
            <a:endParaRPr/>
          </a:p>
        </p:txBody>
      </p:sp>
      <p:sp>
        <p:nvSpPr>
          <p:cNvPr id="7" name="object 7"/>
          <p:cNvSpPr/>
          <p:nvPr/>
        </p:nvSpPr>
        <p:spPr>
          <a:xfrm>
            <a:off x="0" y="3146298"/>
            <a:ext cx="9143238" cy="3690366"/>
          </a:xfrm>
          <a:prstGeom prst="rect">
            <a:avLst/>
          </a:prstGeom>
          <a:blipFill>
            <a:blip r:embed="rId6" cstate="print"/>
            <a:stretch>
              <a:fillRect/>
            </a:stretch>
          </a:blipFill>
        </p:spPr>
        <p:txBody>
          <a:bodyPr wrap="square" lIns="0" tIns="0" rIns="0" bIns="0" rtlCol="0">
            <a:noAutofit/>
          </a:bodyPr>
          <a:lstStyle/>
          <a:p>
            <a:endParaRPr/>
          </a:p>
        </p:txBody>
      </p:sp>
      <p:sp>
        <p:nvSpPr>
          <p:cNvPr id="8" name="object 8"/>
          <p:cNvSpPr/>
          <p:nvPr/>
        </p:nvSpPr>
        <p:spPr>
          <a:xfrm>
            <a:off x="0" y="2460498"/>
            <a:ext cx="9143238" cy="2497073"/>
          </a:xfrm>
          <a:prstGeom prst="rect">
            <a:avLst/>
          </a:prstGeom>
          <a:blipFill>
            <a:blip r:embed="rId7" cstate="print"/>
            <a:stretch>
              <a:fillRect/>
            </a:stretch>
          </a:blipFill>
        </p:spPr>
        <p:txBody>
          <a:bodyPr wrap="square" lIns="0" tIns="0" rIns="0" bIns="0" rtlCol="0">
            <a:noAutofit/>
          </a:bodyPr>
          <a:lstStyle/>
          <a:p>
            <a:endParaRPr/>
          </a:p>
        </p:txBody>
      </p:sp>
      <p:sp>
        <p:nvSpPr>
          <p:cNvPr id="9" name="object 9"/>
          <p:cNvSpPr/>
          <p:nvPr/>
        </p:nvSpPr>
        <p:spPr>
          <a:xfrm>
            <a:off x="0" y="1793748"/>
            <a:ext cx="9143238" cy="1539239"/>
          </a:xfrm>
          <a:prstGeom prst="rect">
            <a:avLst/>
          </a:prstGeom>
          <a:blipFill>
            <a:blip r:embed="rId8" cstate="print"/>
            <a:stretch>
              <a:fillRect/>
            </a:stretch>
          </a:blipFill>
        </p:spPr>
        <p:txBody>
          <a:bodyPr wrap="square" lIns="0" tIns="0" rIns="0" bIns="0" rtlCol="0">
            <a:noAutofit/>
          </a:bodyPr>
          <a:lstStyle/>
          <a:p>
            <a:endParaRPr/>
          </a:p>
        </p:txBody>
      </p:sp>
      <p:sp>
        <p:nvSpPr>
          <p:cNvPr id="10" name="object 10"/>
          <p:cNvSpPr/>
          <p:nvPr/>
        </p:nvSpPr>
        <p:spPr>
          <a:xfrm>
            <a:off x="0" y="-21335"/>
            <a:ext cx="9143238" cy="1683257"/>
          </a:xfrm>
          <a:prstGeom prst="rect">
            <a:avLst/>
          </a:prstGeom>
          <a:blipFill>
            <a:blip r:embed="rId9" cstate="print"/>
            <a:stretch>
              <a:fillRect/>
            </a:stretch>
          </a:blipFill>
        </p:spPr>
        <p:txBody>
          <a:bodyPr wrap="square" lIns="0" tIns="0" rIns="0" bIns="0" rtlCol="0">
            <a:noAutofit/>
          </a:bodyPr>
          <a:lstStyle/>
          <a:p>
            <a:endParaRPr/>
          </a:p>
        </p:txBody>
      </p:sp>
      <p:sp>
        <p:nvSpPr>
          <p:cNvPr id="11" name="object 11"/>
          <p:cNvSpPr/>
          <p:nvPr/>
        </p:nvSpPr>
        <p:spPr>
          <a:xfrm>
            <a:off x="0" y="-21335"/>
            <a:ext cx="8388095" cy="1068323"/>
          </a:xfrm>
          <a:prstGeom prst="rect">
            <a:avLst/>
          </a:prstGeom>
          <a:blipFill>
            <a:blip r:embed="rId10" cstate="print"/>
            <a:stretch>
              <a:fillRect/>
            </a:stretch>
          </a:blipFill>
        </p:spPr>
        <p:txBody>
          <a:bodyPr wrap="square" lIns="0" tIns="0" rIns="0" bIns="0" rtlCol="0">
            <a:noAutofit/>
          </a:bodyPr>
          <a:lstStyle/>
          <a:p>
            <a:endParaRPr/>
          </a:p>
        </p:txBody>
      </p:sp>
      <p:sp>
        <p:nvSpPr>
          <p:cNvPr id="12" name="object 12"/>
          <p:cNvSpPr/>
          <p:nvPr/>
        </p:nvSpPr>
        <p:spPr>
          <a:xfrm>
            <a:off x="0" y="-21335"/>
            <a:ext cx="4578095" cy="454151"/>
          </a:xfrm>
          <a:prstGeom prst="rect">
            <a:avLst/>
          </a:prstGeom>
          <a:blipFill>
            <a:blip r:embed="rId11" cstate="print"/>
            <a:stretch>
              <a:fillRect/>
            </a:stretch>
          </a:blipFill>
        </p:spPr>
        <p:txBody>
          <a:bodyPr wrap="square" lIns="0" tIns="0" rIns="0" bIns="0" rtlCol="0">
            <a:noAutofit/>
          </a:bodyPr>
          <a:lstStyle/>
          <a:p>
            <a:endParaRPr/>
          </a:p>
        </p:txBody>
      </p:sp>
      <p:sp>
        <p:nvSpPr>
          <p:cNvPr id="2" name="object 2"/>
          <p:cNvSpPr txBox="1"/>
          <p:nvPr/>
        </p:nvSpPr>
        <p:spPr>
          <a:xfrm>
            <a:off x="612140" y="313568"/>
            <a:ext cx="7533770" cy="5106432"/>
          </a:xfrm>
          <a:prstGeom prst="rect">
            <a:avLst/>
          </a:prstGeom>
        </p:spPr>
        <p:txBody>
          <a:bodyPr wrap="square" lIns="0" tIns="0" rIns="0" bIns="0" rtlCol="0">
            <a:noAutofit/>
          </a:bodyPr>
          <a:lstStyle/>
          <a:p>
            <a:pPr marL="2697225" marR="66160">
              <a:lnSpc>
                <a:spcPts val="4590"/>
              </a:lnSpc>
              <a:spcBef>
                <a:spcPts val="229"/>
              </a:spcBef>
            </a:pPr>
            <a:r>
              <a:rPr sz="4400" spc="0" dirty="0" smtClean="0">
                <a:solidFill>
                  <a:srgbClr val="FECB64"/>
                </a:solidFill>
                <a:latin typeface="Times New Roman"/>
                <a:cs typeface="Times New Roman"/>
              </a:rPr>
              <a:t>Scenario 8</a:t>
            </a:r>
            <a:endParaRPr sz="4400">
              <a:latin typeface="Times New Roman"/>
              <a:cs typeface="Times New Roman"/>
            </a:endParaRPr>
          </a:p>
          <a:p>
            <a:pPr marL="12700">
              <a:lnSpc>
                <a:spcPct val="99537"/>
              </a:lnSpc>
              <a:spcBef>
                <a:spcPts val="1788"/>
              </a:spcBef>
            </a:pPr>
            <a:r>
              <a:rPr sz="3600" spc="0" dirty="0" smtClean="0">
                <a:solidFill>
                  <a:srgbClr val="FFFFFF"/>
                </a:solidFill>
                <a:latin typeface="Times New Roman"/>
                <a:cs typeface="Times New Roman"/>
              </a:rPr>
              <a:t>A known drug dealer is arrested for suspected connections to an inner city murder. The police do not inform him of his rights and immediately begin to interrogate him. They continue until he admits he knows the victim of the crime and was in the neighborhood where the murder took place.</a:t>
            </a:r>
            <a:endParaRPr sz="3600">
              <a:latin typeface="Times New Roman"/>
              <a:cs typeface="Times New Roman"/>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bject 6"/>
          <p:cNvSpPr/>
          <p:nvPr/>
        </p:nvSpPr>
        <p:spPr>
          <a:xfrm>
            <a:off x="-1523" y="-1524"/>
            <a:ext cx="9147048" cy="6861048"/>
          </a:xfrm>
          <a:prstGeom prst="rect">
            <a:avLst/>
          </a:prstGeom>
          <a:blipFill>
            <a:blip r:embed="rId2" cstate="print"/>
            <a:stretch>
              <a:fillRect/>
            </a:stretch>
          </a:blipFill>
        </p:spPr>
        <p:txBody>
          <a:bodyPr wrap="square" lIns="0" tIns="0" rIns="0" bIns="0" rtlCol="0">
            <a:noAutofit/>
          </a:bodyPr>
          <a:lstStyle/>
          <a:p>
            <a:endParaRPr/>
          </a:p>
        </p:txBody>
      </p:sp>
      <p:sp>
        <p:nvSpPr>
          <p:cNvPr id="7" name="object 7"/>
          <p:cNvSpPr/>
          <p:nvPr/>
        </p:nvSpPr>
        <p:spPr>
          <a:xfrm>
            <a:off x="8807957" y="-1524"/>
            <a:ext cx="337566" cy="6861048"/>
          </a:xfrm>
          <a:prstGeom prst="rect">
            <a:avLst/>
          </a:prstGeom>
          <a:blipFill>
            <a:blip r:embed="rId3" cstate="print"/>
            <a:stretch>
              <a:fillRect/>
            </a:stretch>
          </a:blipFill>
        </p:spPr>
        <p:txBody>
          <a:bodyPr wrap="square" lIns="0" tIns="0" rIns="0" bIns="0" rtlCol="0">
            <a:noAutofit/>
          </a:bodyPr>
          <a:lstStyle/>
          <a:p>
            <a:endParaRPr/>
          </a:p>
        </p:txBody>
      </p:sp>
      <p:sp>
        <p:nvSpPr>
          <p:cNvPr id="8" name="object 8"/>
          <p:cNvSpPr/>
          <p:nvPr/>
        </p:nvSpPr>
        <p:spPr>
          <a:xfrm>
            <a:off x="-9905" y="4488942"/>
            <a:ext cx="5754623" cy="2368295"/>
          </a:xfrm>
          <a:prstGeom prst="rect">
            <a:avLst/>
          </a:prstGeom>
          <a:blipFill>
            <a:blip r:embed="rId4" cstate="print"/>
            <a:stretch>
              <a:fillRect/>
            </a:stretch>
          </a:blipFill>
        </p:spPr>
        <p:txBody>
          <a:bodyPr wrap="square" lIns="0" tIns="0" rIns="0" bIns="0" rtlCol="0">
            <a:noAutofit/>
          </a:bodyPr>
          <a:lstStyle/>
          <a:p>
            <a:endParaRPr/>
          </a:p>
        </p:txBody>
      </p:sp>
      <p:sp>
        <p:nvSpPr>
          <p:cNvPr id="9" name="object 9"/>
          <p:cNvSpPr/>
          <p:nvPr/>
        </p:nvSpPr>
        <p:spPr>
          <a:xfrm>
            <a:off x="0" y="3817620"/>
            <a:ext cx="8164067" cy="3019044"/>
          </a:xfrm>
          <a:prstGeom prst="rect">
            <a:avLst/>
          </a:prstGeom>
          <a:blipFill>
            <a:blip r:embed="rId5" cstate="print"/>
            <a:stretch>
              <a:fillRect/>
            </a:stretch>
          </a:blipFill>
        </p:spPr>
        <p:txBody>
          <a:bodyPr wrap="square" lIns="0" tIns="0" rIns="0" bIns="0" rtlCol="0">
            <a:noAutofit/>
          </a:bodyPr>
          <a:lstStyle/>
          <a:p>
            <a:endParaRPr/>
          </a:p>
        </p:txBody>
      </p:sp>
      <p:sp>
        <p:nvSpPr>
          <p:cNvPr id="10" name="object 10"/>
          <p:cNvSpPr/>
          <p:nvPr/>
        </p:nvSpPr>
        <p:spPr>
          <a:xfrm>
            <a:off x="0" y="3146298"/>
            <a:ext cx="9143238" cy="3690366"/>
          </a:xfrm>
          <a:prstGeom prst="rect">
            <a:avLst/>
          </a:prstGeom>
          <a:blipFill>
            <a:blip r:embed="rId6" cstate="print"/>
            <a:stretch>
              <a:fillRect/>
            </a:stretch>
          </a:blipFill>
        </p:spPr>
        <p:txBody>
          <a:bodyPr wrap="square" lIns="0" tIns="0" rIns="0" bIns="0" rtlCol="0">
            <a:noAutofit/>
          </a:bodyPr>
          <a:lstStyle/>
          <a:p>
            <a:endParaRPr/>
          </a:p>
        </p:txBody>
      </p:sp>
      <p:sp>
        <p:nvSpPr>
          <p:cNvPr id="11" name="object 11"/>
          <p:cNvSpPr/>
          <p:nvPr/>
        </p:nvSpPr>
        <p:spPr>
          <a:xfrm>
            <a:off x="0" y="2460498"/>
            <a:ext cx="9143238" cy="2497073"/>
          </a:xfrm>
          <a:prstGeom prst="rect">
            <a:avLst/>
          </a:prstGeom>
          <a:blipFill>
            <a:blip r:embed="rId7" cstate="print"/>
            <a:stretch>
              <a:fillRect/>
            </a:stretch>
          </a:blipFill>
        </p:spPr>
        <p:txBody>
          <a:bodyPr wrap="square" lIns="0" tIns="0" rIns="0" bIns="0" rtlCol="0">
            <a:noAutofit/>
          </a:bodyPr>
          <a:lstStyle/>
          <a:p>
            <a:endParaRPr/>
          </a:p>
        </p:txBody>
      </p:sp>
      <p:sp>
        <p:nvSpPr>
          <p:cNvPr id="12" name="object 12"/>
          <p:cNvSpPr/>
          <p:nvPr/>
        </p:nvSpPr>
        <p:spPr>
          <a:xfrm>
            <a:off x="0" y="1793748"/>
            <a:ext cx="9143238" cy="1539239"/>
          </a:xfrm>
          <a:prstGeom prst="rect">
            <a:avLst/>
          </a:prstGeom>
          <a:blipFill>
            <a:blip r:embed="rId8" cstate="print"/>
            <a:stretch>
              <a:fillRect/>
            </a:stretch>
          </a:blipFill>
        </p:spPr>
        <p:txBody>
          <a:bodyPr wrap="square" lIns="0" tIns="0" rIns="0" bIns="0" rtlCol="0">
            <a:noAutofit/>
          </a:bodyPr>
          <a:lstStyle/>
          <a:p>
            <a:endParaRPr/>
          </a:p>
        </p:txBody>
      </p:sp>
      <p:sp>
        <p:nvSpPr>
          <p:cNvPr id="13" name="object 13"/>
          <p:cNvSpPr/>
          <p:nvPr/>
        </p:nvSpPr>
        <p:spPr>
          <a:xfrm>
            <a:off x="0" y="-21335"/>
            <a:ext cx="9143238" cy="1683257"/>
          </a:xfrm>
          <a:prstGeom prst="rect">
            <a:avLst/>
          </a:prstGeom>
          <a:blipFill>
            <a:blip r:embed="rId9" cstate="print"/>
            <a:stretch>
              <a:fillRect/>
            </a:stretch>
          </a:blipFill>
        </p:spPr>
        <p:txBody>
          <a:bodyPr wrap="square" lIns="0" tIns="0" rIns="0" bIns="0" rtlCol="0">
            <a:noAutofit/>
          </a:bodyPr>
          <a:lstStyle/>
          <a:p>
            <a:endParaRPr/>
          </a:p>
        </p:txBody>
      </p:sp>
      <p:sp>
        <p:nvSpPr>
          <p:cNvPr id="14" name="object 14"/>
          <p:cNvSpPr/>
          <p:nvPr/>
        </p:nvSpPr>
        <p:spPr>
          <a:xfrm>
            <a:off x="0" y="-21335"/>
            <a:ext cx="8388095" cy="1068323"/>
          </a:xfrm>
          <a:prstGeom prst="rect">
            <a:avLst/>
          </a:prstGeom>
          <a:blipFill>
            <a:blip r:embed="rId10" cstate="print"/>
            <a:stretch>
              <a:fillRect/>
            </a:stretch>
          </a:blipFill>
        </p:spPr>
        <p:txBody>
          <a:bodyPr wrap="square" lIns="0" tIns="0" rIns="0" bIns="0" rtlCol="0">
            <a:noAutofit/>
          </a:bodyPr>
          <a:lstStyle/>
          <a:p>
            <a:endParaRPr/>
          </a:p>
        </p:txBody>
      </p:sp>
      <p:sp>
        <p:nvSpPr>
          <p:cNvPr id="15" name="object 15"/>
          <p:cNvSpPr/>
          <p:nvPr/>
        </p:nvSpPr>
        <p:spPr>
          <a:xfrm>
            <a:off x="0" y="-21335"/>
            <a:ext cx="4578095" cy="454151"/>
          </a:xfrm>
          <a:prstGeom prst="rect">
            <a:avLst/>
          </a:prstGeom>
          <a:blipFill>
            <a:blip r:embed="rId11" cstate="print"/>
            <a:stretch>
              <a:fillRect/>
            </a:stretch>
          </a:blipFill>
        </p:spPr>
        <p:txBody>
          <a:bodyPr wrap="square" lIns="0" tIns="0" rIns="0" bIns="0" rtlCol="0">
            <a:noAutofit/>
          </a:bodyPr>
          <a:lstStyle/>
          <a:p>
            <a:endParaRPr/>
          </a:p>
        </p:txBody>
      </p:sp>
      <p:sp>
        <p:nvSpPr>
          <p:cNvPr id="5" name="object 5"/>
          <p:cNvSpPr txBox="1"/>
          <p:nvPr/>
        </p:nvSpPr>
        <p:spPr>
          <a:xfrm>
            <a:off x="843026" y="587888"/>
            <a:ext cx="6113551" cy="1254201"/>
          </a:xfrm>
          <a:prstGeom prst="rect">
            <a:avLst/>
          </a:prstGeom>
        </p:spPr>
        <p:txBody>
          <a:bodyPr wrap="square" lIns="0" tIns="0" rIns="0" bIns="0" rtlCol="0">
            <a:noAutofit/>
          </a:bodyPr>
          <a:lstStyle/>
          <a:p>
            <a:pPr marL="12700">
              <a:lnSpc>
                <a:spcPts val="4590"/>
              </a:lnSpc>
              <a:spcBef>
                <a:spcPts val="229"/>
              </a:spcBef>
            </a:pPr>
            <a:r>
              <a:rPr sz="4400" spc="0" dirty="0" smtClean="0">
                <a:solidFill>
                  <a:srgbClr val="FE0915"/>
                </a:solidFill>
                <a:latin typeface="Times New Roman"/>
                <a:cs typeface="Times New Roman"/>
              </a:rPr>
              <a:t>VIOLATION</a:t>
            </a:r>
            <a:r>
              <a:rPr sz="4400" spc="-241" dirty="0" smtClean="0">
                <a:solidFill>
                  <a:srgbClr val="FE0915"/>
                </a:solidFill>
                <a:latin typeface="Times New Roman"/>
                <a:cs typeface="Times New Roman"/>
              </a:rPr>
              <a:t> </a:t>
            </a:r>
            <a:r>
              <a:rPr sz="4400" spc="0" dirty="0" smtClean="0">
                <a:solidFill>
                  <a:srgbClr val="FE0915"/>
                </a:solidFill>
                <a:latin typeface="Times New Roman"/>
                <a:cs typeface="Times New Roman"/>
              </a:rPr>
              <a:t>OF</a:t>
            </a:r>
            <a:r>
              <a:rPr sz="4400" spc="-56" dirty="0" smtClean="0">
                <a:solidFill>
                  <a:srgbClr val="FE0915"/>
                </a:solidFill>
                <a:latin typeface="Times New Roman"/>
                <a:cs typeface="Times New Roman"/>
              </a:rPr>
              <a:t> </a:t>
            </a:r>
            <a:r>
              <a:rPr sz="4400" spc="0" dirty="0" smtClean="0">
                <a:solidFill>
                  <a:srgbClr val="FE0915"/>
                </a:solidFill>
                <a:latin typeface="Times New Roman"/>
                <a:cs typeface="Times New Roman"/>
              </a:rPr>
              <a:t>THE 5th</a:t>
            </a:r>
            <a:endParaRPr sz="4400">
              <a:latin typeface="Times New Roman"/>
              <a:cs typeface="Times New Roman"/>
            </a:endParaRPr>
          </a:p>
          <a:p>
            <a:pPr marL="1758714" marR="83781">
              <a:lnSpc>
                <a:spcPct val="95825"/>
              </a:lnSpc>
            </a:pPr>
            <a:r>
              <a:rPr sz="4400" spc="0" dirty="0" smtClean="0">
                <a:solidFill>
                  <a:srgbClr val="FE0915"/>
                </a:solidFill>
                <a:latin typeface="Times New Roman"/>
                <a:cs typeface="Times New Roman"/>
              </a:rPr>
              <a:t>AMENDMENTS</a:t>
            </a:r>
            <a:endParaRPr sz="4400">
              <a:latin typeface="Times New Roman"/>
              <a:cs typeface="Times New Roman"/>
            </a:endParaRPr>
          </a:p>
        </p:txBody>
      </p:sp>
      <p:sp>
        <p:nvSpPr>
          <p:cNvPr id="4" name="object 4"/>
          <p:cNvSpPr txBox="1"/>
          <p:nvPr/>
        </p:nvSpPr>
        <p:spPr>
          <a:xfrm>
            <a:off x="6987087" y="587888"/>
            <a:ext cx="543730" cy="583946"/>
          </a:xfrm>
          <a:prstGeom prst="rect">
            <a:avLst/>
          </a:prstGeom>
        </p:spPr>
        <p:txBody>
          <a:bodyPr wrap="square" lIns="0" tIns="0" rIns="0" bIns="0" rtlCol="0">
            <a:noAutofit/>
          </a:bodyPr>
          <a:lstStyle/>
          <a:p>
            <a:pPr marL="12700">
              <a:lnSpc>
                <a:spcPts val="4590"/>
              </a:lnSpc>
              <a:spcBef>
                <a:spcPts val="229"/>
              </a:spcBef>
            </a:pPr>
            <a:r>
              <a:rPr sz="4400" spc="0" dirty="0" smtClean="0">
                <a:solidFill>
                  <a:srgbClr val="FE0915"/>
                </a:solidFill>
                <a:latin typeface="Times New Roman"/>
                <a:cs typeface="Times New Roman"/>
              </a:rPr>
              <a:t>&amp;</a:t>
            </a:r>
            <a:endParaRPr sz="4400">
              <a:latin typeface="Times New Roman"/>
              <a:cs typeface="Times New Roman"/>
            </a:endParaRPr>
          </a:p>
        </p:txBody>
      </p:sp>
      <p:sp>
        <p:nvSpPr>
          <p:cNvPr id="3" name="object 3"/>
          <p:cNvSpPr txBox="1"/>
          <p:nvPr/>
        </p:nvSpPr>
        <p:spPr>
          <a:xfrm>
            <a:off x="7561384" y="587888"/>
            <a:ext cx="823171" cy="583946"/>
          </a:xfrm>
          <a:prstGeom prst="rect">
            <a:avLst/>
          </a:prstGeom>
        </p:spPr>
        <p:txBody>
          <a:bodyPr wrap="square" lIns="0" tIns="0" rIns="0" bIns="0" rtlCol="0">
            <a:noAutofit/>
          </a:bodyPr>
          <a:lstStyle/>
          <a:p>
            <a:pPr marL="12700">
              <a:lnSpc>
                <a:spcPts val="4590"/>
              </a:lnSpc>
              <a:spcBef>
                <a:spcPts val="229"/>
              </a:spcBef>
            </a:pPr>
            <a:r>
              <a:rPr sz="4400" spc="0" dirty="0" smtClean="0">
                <a:solidFill>
                  <a:srgbClr val="FE0915"/>
                </a:solidFill>
                <a:latin typeface="Times New Roman"/>
                <a:cs typeface="Times New Roman"/>
              </a:rPr>
              <a:t>6th</a:t>
            </a:r>
            <a:endParaRPr sz="4400">
              <a:latin typeface="Times New Roman"/>
              <a:cs typeface="Times New Roman"/>
            </a:endParaRPr>
          </a:p>
        </p:txBody>
      </p:sp>
      <p:sp>
        <p:nvSpPr>
          <p:cNvPr id="2" name="object 2"/>
          <p:cNvSpPr txBox="1"/>
          <p:nvPr/>
        </p:nvSpPr>
        <p:spPr>
          <a:xfrm>
            <a:off x="1145540" y="3003482"/>
            <a:ext cx="6594056" cy="1579880"/>
          </a:xfrm>
          <a:prstGeom prst="rect">
            <a:avLst/>
          </a:prstGeom>
        </p:spPr>
        <p:txBody>
          <a:bodyPr wrap="square" lIns="0" tIns="0" rIns="0" bIns="0" rtlCol="0">
            <a:noAutofit/>
          </a:bodyPr>
          <a:lstStyle/>
          <a:p>
            <a:pPr marL="12700" marR="66160">
              <a:lnSpc>
                <a:spcPts val="3770"/>
              </a:lnSpc>
              <a:spcBef>
                <a:spcPts val="188"/>
              </a:spcBef>
            </a:pPr>
            <a:r>
              <a:rPr sz="3600" spc="0" dirty="0" smtClean="0">
                <a:solidFill>
                  <a:srgbClr val="FFFFFF"/>
                </a:solidFill>
                <a:latin typeface="Times New Roman"/>
                <a:cs typeface="Times New Roman"/>
              </a:rPr>
              <a:t>Guarantee of the Right to freedom</a:t>
            </a:r>
            <a:endParaRPr sz="3600">
              <a:latin typeface="Times New Roman"/>
              <a:cs typeface="Times New Roman"/>
            </a:endParaRPr>
          </a:p>
          <a:p>
            <a:pPr marL="12700" indent="0">
              <a:lnSpc>
                <a:spcPct val="100041"/>
              </a:lnSpc>
            </a:pPr>
            <a:r>
              <a:rPr sz="3600" spc="0" dirty="0" smtClean="0">
                <a:solidFill>
                  <a:srgbClr val="FFFFFF"/>
                </a:solidFill>
                <a:latin typeface="Times New Roman"/>
                <a:cs typeface="Times New Roman"/>
              </a:rPr>
              <a:t>from self-incrimination and right to counsel</a:t>
            </a:r>
            <a:endParaRPr sz="3600">
              <a:latin typeface="Times New Roman"/>
              <a:cs typeface="Times New Roman"/>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bject 6"/>
          <p:cNvSpPr/>
          <p:nvPr/>
        </p:nvSpPr>
        <p:spPr>
          <a:xfrm>
            <a:off x="-1523" y="-1524"/>
            <a:ext cx="9147048" cy="6861048"/>
          </a:xfrm>
          <a:prstGeom prst="rect">
            <a:avLst/>
          </a:prstGeom>
          <a:blipFill>
            <a:blip r:embed="rId2" cstate="print"/>
            <a:stretch>
              <a:fillRect/>
            </a:stretch>
          </a:blipFill>
        </p:spPr>
        <p:txBody>
          <a:bodyPr wrap="square" lIns="0" tIns="0" rIns="0" bIns="0" rtlCol="0">
            <a:noAutofit/>
          </a:bodyPr>
          <a:lstStyle/>
          <a:p>
            <a:endParaRPr/>
          </a:p>
        </p:txBody>
      </p:sp>
      <p:sp>
        <p:nvSpPr>
          <p:cNvPr id="7" name="object 7"/>
          <p:cNvSpPr/>
          <p:nvPr/>
        </p:nvSpPr>
        <p:spPr>
          <a:xfrm>
            <a:off x="8807957" y="-1524"/>
            <a:ext cx="337566" cy="6861048"/>
          </a:xfrm>
          <a:prstGeom prst="rect">
            <a:avLst/>
          </a:prstGeom>
          <a:blipFill>
            <a:blip r:embed="rId3" cstate="print"/>
            <a:stretch>
              <a:fillRect/>
            </a:stretch>
          </a:blipFill>
        </p:spPr>
        <p:txBody>
          <a:bodyPr wrap="square" lIns="0" tIns="0" rIns="0" bIns="0" rtlCol="0">
            <a:noAutofit/>
          </a:bodyPr>
          <a:lstStyle/>
          <a:p>
            <a:endParaRPr/>
          </a:p>
        </p:txBody>
      </p:sp>
      <p:sp>
        <p:nvSpPr>
          <p:cNvPr id="8" name="object 8"/>
          <p:cNvSpPr/>
          <p:nvPr/>
        </p:nvSpPr>
        <p:spPr>
          <a:xfrm>
            <a:off x="-9905" y="4488942"/>
            <a:ext cx="5754623" cy="2368295"/>
          </a:xfrm>
          <a:prstGeom prst="rect">
            <a:avLst/>
          </a:prstGeom>
          <a:blipFill>
            <a:blip r:embed="rId4" cstate="print"/>
            <a:stretch>
              <a:fillRect/>
            </a:stretch>
          </a:blipFill>
        </p:spPr>
        <p:txBody>
          <a:bodyPr wrap="square" lIns="0" tIns="0" rIns="0" bIns="0" rtlCol="0">
            <a:noAutofit/>
          </a:bodyPr>
          <a:lstStyle/>
          <a:p>
            <a:endParaRPr/>
          </a:p>
        </p:txBody>
      </p:sp>
      <p:sp>
        <p:nvSpPr>
          <p:cNvPr id="9" name="object 9"/>
          <p:cNvSpPr/>
          <p:nvPr/>
        </p:nvSpPr>
        <p:spPr>
          <a:xfrm>
            <a:off x="0" y="3817620"/>
            <a:ext cx="8164067" cy="3019044"/>
          </a:xfrm>
          <a:prstGeom prst="rect">
            <a:avLst/>
          </a:prstGeom>
          <a:blipFill>
            <a:blip r:embed="rId5" cstate="print"/>
            <a:stretch>
              <a:fillRect/>
            </a:stretch>
          </a:blipFill>
        </p:spPr>
        <p:txBody>
          <a:bodyPr wrap="square" lIns="0" tIns="0" rIns="0" bIns="0" rtlCol="0">
            <a:noAutofit/>
          </a:bodyPr>
          <a:lstStyle/>
          <a:p>
            <a:endParaRPr/>
          </a:p>
        </p:txBody>
      </p:sp>
      <p:sp>
        <p:nvSpPr>
          <p:cNvPr id="10" name="object 10"/>
          <p:cNvSpPr/>
          <p:nvPr/>
        </p:nvSpPr>
        <p:spPr>
          <a:xfrm>
            <a:off x="0" y="3146298"/>
            <a:ext cx="9143238" cy="3690366"/>
          </a:xfrm>
          <a:prstGeom prst="rect">
            <a:avLst/>
          </a:prstGeom>
          <a:blipFill>
            <a:blip r:embed="rId6" cstate="print"/>
            <a:stretch>
              <a:fillRect/>
            </a:stretch>
          </a:blipFill>
        </p:spPr>
        <p:txBody>
          <a:bodyPr wrap="square" lIns="0" tIns="0" rIns="0" bIns="0" rtlCol="0">
            <a:noAutofit/>
          </a:bodyPr>
          <a:lstStyle/>
          <a:p>
            <a:endParaRPr/>
          </a:p>
        </p:txBody>
      </p:sp>
      <p:sp>
        <p:nvSpPr>
          <p:cNvPr id="11" name="object 11"/>
          <p:cNvSpPr/>
          <p:nvPr/>
        </p:nvSpPr>
        <p:spPr>
          <a:xfrm>
            <a:off x="0" y="2460498"/>
            <a:ext cx="9143238" cy="2497073"/>
          </a:xfrm>
          <a:prstGeom prst="rect">
            <a:avLst/>
          </a:prstGeom>
          <a:blipFill>
            <a:blip r:embed="rId7" cstate="print"/>
            <a:stretch>
              <a:fillRect/>
            </a:stretch>
          </a:blipFill>
        </p:spPr>
        <p:txBody>
          <a:bodyPr wrap="square" lIns="0" tIns="0" rIns="0" bIns="0" rtlCol="0">
            <a:noAutofit/>
          </a:bodyPr>
          <a:lstStyle/>
          <a:p>
            <a:endParaRPr/>
          </a:p>
        </p:txBody>
      </p:sp>
      <p:sp>
        <p:nvSpPr>
          <p:cNvPr id="12" name="object 12"/>
          <p:cNvSpPr/>
          <p:nvPr/>
        </p:nvSpPr>
        <p:spPr>
          <a:xfrm>
            <a:off x="0" y="1793748"/>
            <a:ext cx="9143238" cy="1539239"/>
          </a:xfrm>
          <a:prstGeom prst="rect">
            <a:avLst/>
          </a:prstGeom>
          <a:blipFill>
            <a:blip r:embed="rId8" cstate="print"/>
            <a:stretch>
              <a:fillRect/>
            </a:stretch>
          </a:blipFill>
        </p:spPr>
        <p:txBody>
          <a:bodyPr wrap="square" lIns="0" tIns="0" rIns="0" bIns="0" rtlCol="0">
            <a:noAutofit/>
          </a:bodyPr>
          <a:lstStyle/>
          <a:p>
            <a:endParaRPr/>
          </a:p>
        </p:txBody>
      </p:sp>
      <p:sp>
        <p:nvSpPr>
          <p:cNvPr id="13" name="object 13"/>
          <p:cNvSpPr/>
          <p:nvPr/>
        </p:nvSpPr>
        <p:spPr>
          <a:xfrm>
            <a:off x="0" y="-21335"/>
            <a:ext cx="9143238" cy="1683257"/>
          </a:xfrm>
          <a:prstGeom prst="rect">
            <a:avLst/>
          </a:prstGeom>
          <a:blipFill>
            <a:blip r:embed="rId9" cstate="print"/>
            <a:stretch>
              <a:fillRect/>
            </a:stretch>
          </a:blipFill>
        </p:spPr>
        <p:txBody>
          <a:bodyPr wrap="square" lIns="0" tIns="0" rIns="0" bIns="0" rtlCol="0">
            <a:noAutofit/>
          </a:bodyPr>
          <a:lstStyle/>
          <a:p>
            <a:endParaRPr/>
          </a:p>
        </p:txBody>
      </p:sp>
      <p:sp>
        <p:nvSpPr>
          <p:cNvPr id="14" name="object 14"/>
          <p:cNvSpPr/>
          <p:nvPr/>
        </p:nvSpPr>
        <p:spPr>
          <a:xfrm>
            <a:off x="0" y="-21335"/>
            <a:ext cx="8388095" cy="1068323"/>
          </a:xfrm>
          <a:prstGeom prst="rect">
            <a:avLst/>
          </a:prstGeom>
          <a:blipFill>
            <a:blip r:embed="rId10" cstate="print"/>
            <a:stretch>
              <a:fillRect/>
            </a:stretch>
          </a:blipFill>
        </p:spPr>
        <p:txBody>
          <a:bodyPr wrap="square" lIns="0" tIns="0" rIns="0" bIns="0" rtlCol="0">
            <a:noAutofit/>
          </a:bodyPr>
          <a:lstStyle/>
          <a:p>
            <a:endParaRPr/>
          </a:p>
        </p:txBody>
      </p:sp>
      <p:sp>
        <p:nvSpPr>
          <p:cNvPr id="15" name="object 15"/>
          <p:cNvSpPr/>
          <p:nvPr/>
        </p:nvSpPr>
        <p:spPr>
          <a:xfrm>
            <a:off x="0" y="-21335"/>
            <a:ext cx="4578095" cy="454151"/>
          </a:xfrm>
          <a:prstGeom prst="rect">
            <a:avLst/>
          </a:prstGeom>
          <a:blipFill>
            <a:blip r:embed="rId11" cstate="print"/>
            <a:stretch>
              <a:fillRect/>
            </a:stretch>
          </a:blipFill>
        </p:spPr>
        <p:txBody>
          <a:bodyPr wrap="square" lIns="0" tIns="0" rIns="0" bIns="0" rtlCol="0">
            <a:noAutofit/>
          </a:bodyPr>
          <a:lstStyle/>
          <a:p>
            <a:endParaRPr/>
          </a:p>
        </p:txBody>
      </p:sp>
      <p:sp>
        <p:nvSpPr>
          <p:cNvPr id="5" name="object 5"/>
          <p:cNvSpPr txBox="1"/>
          <p:nvPr/>
        </p:nvSpPr>
        <p:spPr>
          <a:xfrm>
            <a:off x="612140" y="313568"/>
            <a:ext cx="7896829" cy="1265952"/>
          </a:xfrm>
          <a:prstGeom prst="rect">
            <a:avLst/>
          </a:prstGeom>
        </p:spPr>
        <p:txBody>
          <a:bodyPr wrap="square" lIns="0" tIns="0" rIns="0" bIns="0" rtlCol="0">
            <a:noAutofit/>
          </a:bodyPr>
          <a:lstStyle/>
          <a:p>
            <a:pPr marL="2642635" marR="2773146" algn="ctr">
              <a:lnSpc>
                <a:spcPts val="4590"/>
              </a:lnSpc>
              <a:spcBef>
                <a:spcPts val="229"/>
              </a:spcBef>
            </a:pPr>
            <a:r>
              <a:rPr sz="4400" spc="0" dirty="0" smtClean="0">
                <a:solidFill>
                  <a:srgbClr val="FECB64"/>
                </a:solidFill>
                <a:latin typeface="Times New Roman"/>
                <a:cs typeface="Times New Roman"/>
              </a:rPr>
              <a:t>Scenario 9</a:t>
            </a:r>
            <a:endParaRPr sz="4400">
              <a:latin typeface="Times New Roman"/>
              <a:cs typeface="Times New Roman"/>
            </a:endParaRPr>
          </a:p>
          <a:p>
            <a:pPr algn="ctr">
              <a:lnSpc>
                <a:spcPct val="95825"/>
              </a:lnSpc>
              <a:spcBef>
                <a:spcPts val="983"/>
              </a:spcBef>
            </a:pPr>
            <a:r>
              <a:rPr sz="3600" spc="0" dirty="0" smtClean="0">
                <a:solidFill>
                  <a:srgbClr val="FFFFFF"/>
                </a:solidFill>
                <a:latin typeface="Times New Roman"/>
                <a:cs typeface="Times New Roman"/>
              </a:rPr>
              <a:t>Your parents are very religious people, but</a:t>
            </a:r>
            <a:endParaRPr sz="3600">
              <a:latin typeface="Times New Roman"/>
              <a:cs typeface="Times New Roman"/>
            </a:endParaRPr>
          </a:p>
        </p:txBody>
      </p:sp>
      <p:sp>
        <p:nvSpPr>
          <p:cNvPr id="4" name="object 4"/>
          <p:cNvSpPr txBox="1"/>
          <p:nvPr/>
        </p:nvSpPr>
        <p:spPr>
          <a:xfrm>
            <a:off x="612140" y="1645561"/>
            <a:ext cx="3776314" cy="1579880"/>
          </a:xfrm>
          <a:prstGeom prst="rect">
            <a:avLst/>
          </a:prstGeom>
        </p:spPr>
        <p:txBody>
          <a:bodyPr wrap="square" lIns="0" tIns="0" rIns="0" bIns="0" rtlCol="0">
            <a:noAutofit/>
          </a:bodyPr>
          <a:lstStyle/>
          <a:p>
            <a:pPr marL="12700">
              <a:lnSpc>
                <a:spcPts val="3775"/>
              </a:lnSpc>
              <a:spcBef>
                <a:spcPts val="188"/>
              </a:spcBef>
            </a:pPr>
            <a:r>
              <a:rPr sz="3600" spc="0" dirty="0" smtClean="0">
                <a:solidFill>
                  <a:srgbClr val="FFFFFF"/>
                </a:solidFill>
                <a:latin typeface="Times New Roman"/>
                <a:cs typeface="Times New Roman"/>
              </a:rPr>
              <a:t>you are not. Today ,</a:t>
            </a:r>
            <a:endParaRPr sz="3600">
              <a:latin typeface="Times New Roman"/>
              <a:cs typeface="Times New Roman"/>
            </a:endParaRPr>
          </a:p>
          <a:p>
            <a:pPr marL="12700" marR="2145">
              <a:lnSpc>
                <a:spcPct val="99537"/>
              </a:lnSpc>
              <a:spcBef>
                <a:spcPts val="796"/>
              </a:spcBef>
            </a:pPr>
            <a:r>
              <a:rPr sz="3600" spc="0" dirty="0" smtClean="0">
                <a:solidFill>
                  <a:srgbClr val="FFFFFF"/>
                </a:solidFill>
                <a:latin typeface="Times New Roman"/>
                <a:cs typeface="Times New Roman"/>
              </a:rPr>
              <a:t>going to a service at and they expect you</a:t>
            </a:r>
            <a:endParaRPr sz="3600">
              <a:latin typeface="Times New Roman"/>
              <a:cs typeface="Times New Roman"/>
            </a:endParaRPr>
          </a:p>
        </p:txBody>
      </p:sp>
      <p:sp>
        <p:nvSpPr>
          <p:cNvPr id="3" name="object 3"/>
          <p:cNvSpPr txBox="1"/>
          <p:nvPr/>
        </p:nvSpPr>
        <p:spPr>
          <a:xfrm>
            <a:off x="4397207" y="1645561"/>
            <a:ext cx="4103215" cy="1579880"/>
          </a:xfrm>
          <a:prstGeom prst="rect">
            <a:avLst/>
          </a:prstGeom>
        </p:spPr>
        <p:txBody>
          <a:bodyPr wrap="square" lIns="0" tIns="0" rIns="0" bIns="0" rtlCol="0">
            <a:noAutofit/>
          </a:bodyPr>
          <a:lstStyle/>
          <a:p>
            <a:pPr marL="24404" marR="66160">
              <a:lnSpc>
                <a:spcPts val="3775"/>
              </a:lnSpc>
              <a:spcBef>
                <a:spcPts val="188"/>
              </a:spcBef>
            </a:pPr>
            <a:r>
              <a:rPr sz="3600" spc="0" dirty="0" smtClean="0">
                <a:solidFill>
                  <a:srgbClr val="FFFFFF"/>
                </a:solidFill>
                <a:latin typeface="Times New Roman"/>
                <a:cs typeface="Times New Roman"/>
              </a:rPr>
              <a:t>your parents are</a:t>
            </a:r>
            <a:endParaRPr sz="3600">
              <a:latin typeface="Times New Roman"/>
              <a:cs typeface="Times New Roman"/>
            </a:endParaRPr>
          </a:p>
          <a:p>
            <a:pPr marL="12700" indent="12115">
              <a:lnSpc>
                <a:spcPct val="99537"/>
              </a:lnSpc>
              <a:spcBef>
                <a:spcPts val="796"/>
              </a:spcBef>
            </a:pPr>
            <a:r>
              <a:rPr sz="3600" spc="0" dirty="0" smtClean="0">
                <a:solidFill>
                  <a:srgbClr val="FFFFFF"/>
                </a:solidFill>
                <a:latin typeface="Times New Roman"/>
                <a:cs typeface="Times New Roman"/>
              </a:rPr>
              <a:t>their place of worship to come along. You</a:t>
            </a:r>
            <a:endParaRPr sz="3600">
              <a:latin typeface="Times New Roman"/>
              <a:cs typeface="Times New Roman"/>
            </a:endParaRPr>
          </a:p>
        </p:txBody>
      </p:sp>
      <p:sp>
        <p:nvSpPr>
          <p:cNvPr id="2" name="object 2"/>
          <p:cNvSpPr txBox="1"/>
          <p:nvPr/>
        </p:nvSpPr>
        <p:spPr>
          <a:xfrm>
            <a:off x="612140" y="3291481"/>
            <a:ext cx="7704302" cy="1031240"/>
          </a:xfrm>
          <a:prstGeom prst="rect">
            <a:avLst/>
          </a:prstGeom>
        </p:spPr>
        <p:txBody>
          <a:bodyPr wrap="square" lIns="0" tIns="0" rIns="0" bIns="0" rtlCol="0">
            <a:noAutofit/>
          </a:bodyPr>
          <a:lstStyle/>
          <a:p>
            <a:pPr marL="12700">
              <a:lnSpc>
                <a:spcPts val="3775"/>
              </a:lnSpc>
              <a:spcBef>
                <a:spcPts val="188"/>
              </a:spcBef>
            </a:pPr>
            <a:r>
              <a:rPr sz="3600" spc="0" dirty="0" smtClean="0">
                <a:solidFill>
                  <a:srgbClr val="FFFFFF"/>
                </a:solidFill>
                <a:latin typeface="Times New Roman"/>
                <a:cs typeface="Times New Roman"/>
              </a:rPr>
              <a:t>refuse. They make you come anyway and</a:t>
            </a:r>
            <a:endParaRPr sz="3600">
              <a:latin typeface="Times New Roman"/>
              <a:cs typeface="Times New Roman"/>
            </a:endParaRPr>
          </a:p>
          <a:p>
            <a:pPr marL="12700" marR="3977">
              <a:lnSpc>
                <a:spcPct val="95825"/>
              </a:lnSpc>
            </a:pPr>
            <a:r>
              <a:rPr sz="3600" spc="0" dirty="0" smtClean="0">
                <a:solidFill>
                  <a:srgbClr val="FFFFFF"/>
                </a:solidFill>
                <a:latin typeface="Times New Roman"/>
                <a:cs typeface="Times New Roman"/>
              </a:rPr>
              <a:t>they ground you for the following month.</a:t>
            </a:r>
            <a:endParaRPr sz="3600">
              <a:latin typeface="Times New Roman"/>
              <a:cs typeface="Times New Roman"/>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bject 6"/>
          <p:cNvSpPr/>
          <p:nvPr/>
        </p:nvSpPr>
        <p:spPr>
          <a:xfrm>
            <a:off x="-1523" y="-1524"/>
            <a:ext cx="9147048" cy="6861048"/>
          </a:xfrm>
          <a:prstGeom prst="rect">
            <a:avLst/>
          </a:prstGeom>
          <a:blipFill>
            <a:blip r:embed="rId2" cstate="print"/>
            <a:stretch>
              <a:fillRect/>
            </a:stretch>
          </a:blipFill>
        </p:spPr>
        <p:txBody>
          <a:bodyPr wrap="square" lIns="0" tIns="0" rIns="0" bIns="0" rtlCol="0">
            <a:noAutofit/>
          </a:bodyPr>
          <a:lstStyle/>
          <a:p>
            <a:endParaRPr/>
          </a:p>
        </p:txBody>
      </p:sp>
      <p:sp>
        <p:nvSpPr>
          <p:cNvPr id="7" name="object 7"/>
          <p:cNvSpPr/>
          <p:nvPr/>
        </p:nvSpPr>
        <p:spPr>
          <a:xfrm>
            <a:off x="8807957" y="-1524"/>
            <a:ext cx="337566" cy="6861048"/>
          </a:xfrm>
          <a:prstGeom prst="rect">
            <a:avLst/>
          </a:prstGeom>
          <a:blipFill>
            <a:blip r:embed="rId3" cstate="print"/>
            <a:stretch>
              <a:fillRect/>
            </a:stretch>
          </a:blipFill>
        </p:spPr>
        <p:txBody>
          <a:bodyPr wrap="square" lIns="0" tIns="0" rIns="0" bIns="0" rtlCol="0">
            <a:noAutofit/>
          </a:bodyPr>
          <a:lstStyle/>
          <a:p>
            <a:endParaRPr/>
          </a:p>
        </p:txBody>
      </p:sp>
      <p:sp>
        <p:nvSpPr>
          <p:cNvPr id="8" name="object 8"/>
          <p:cNvSpPr/>
          <p:nvPr/>
        </p:nvSpPr>
        <p:spPr>
          <a:xfrm>
            <a:off x="-9905" y="4488942"/>
            <a:ext cx="5754623" cy="2368295"/>
          </a:xfrm>
          <a:prstGeom prst="rect">
            <a:avLst/>
          </a:prstGeom>
          <a:blipFill>
            <a:blip r:embed="rId4" cstate="print"/>
            <a:stretch>
              <a:fillRect/>
            </a:stretch>
          </a:blipFill>
        </p:spPr>
        <p:txBody>
          <a:bodyPr wrap="square" lIns="0" tIns="0" rIns="0" bIns="0" rtlCol="0">
            <a:noAutofit/>
          </a:bodyPr>
          <a:lstStyle/>
          <a:p>
            <a:endParaRPr/>
          </a:p>
        </p:txBody>
      </p:sp>
      <p:sp>
        <p:nvSpPr>
          <p:cNvPr id="9" name="object 9"/>
          <p:cNvSpPr/>
          <p:nvPr/>
        </p:nvSpPr>
        <p:spPr>
          <a:xfrm>
            <a:off x="0" y="3817620"/>
            <a:ext cx="8164067" cy="3019044"/>
          </a:xfrm>
          <a:prstGeom prst="rect">
            <a:avLst/>
          </a:prstGeom>
          <a:blipFill>
            <a:blip r:embed="rId5" cstate="print"/>
            <a:stretch>
              <a:fillRect/>
            </a:stretch>
          </a:blipFill>
        </p:spPr>
        <p:txBody>
          <a:bodyPr wrap="square" lIns="0" tIns="0" rIns="0" bIns="0" rtlCol="0">
            <a:noAutofit/>
          </a:bodyPr>
          <a:lstStyle/>
          <a:p>
            <a:endParaRPr/>
          </a:p>
        </p:txBody>
      </p:sp>
      <p:sp>
        <p:nvSpPr>
          <p:cNvPr id="10" name="object 10"/>
          <p:cNvSpPr/>
          <p:nvPr/>
        </p:nvSpPr>
        <p:spPr>
          <a:xfrm>
            <a:off x="0" y="3146298"/>
            <a:ext cx="9143238" cy="3690366"/>
          </a:xfrm>
          <a:prstGeom prst="rect">
            <a:avLst/>
          </a:prstGeom>
          <a:blipFill>
            <a:blip r:embed="rId6" cstate="print"/>
            <a:stretch>
              <a:fillRect/>
            </a:stretch>
          </a:blipFill>
        </p:spPr>
        <p:txBody>
          <a:bodyPr wrap="square" lIns="0" tIns="0" rIns="0" bIns="0" rtlCol="0">
            <a:noAutofit/>
          </a:bodyPr>
          <a:lstStyle/>
          <a:p>
            <a:endParaRPr/>
          </a:p>
        </p:txBody>
      </p:sp>
      <p:sp>
        <p:nvSpPr>
          <p:cNvPr id="11" name="object 11"/>
          <p:cNvSpPr/>
          <p:nvPr/>
        </p:nvSpPr>
        <p:spPr>
          <a:xfrm>
            <a:off x="0" y="2460498"/>
            <a:ext cx="9143238" cy="2497073"/>
          </a:xfrm>
          <a:prstGeom prst="rect">
            <a:avLst/>
          </a:prstGeom>
          <a:blipFill>
            <a:blip r:embed="rId7" cstate="print"/>
            <a:stretch>
              <a:fillRect/>
            </a:stretch>
          </a:blipFill>
        </p:spPr>
        <p:txBody>
          <a:bodyPr wrap="square" lIns="0" tIns="0" rIns="0" bIns="0" rtlCol="0">
            <a:noAutofit/>
          </a:bodyPr>
          <a:lstStyle/>
          <a:p>
            <a:endParaRPr/>
          </a:p>
        </p:txBody>
      </p:sp>
      <p:sp>
        <p:nvSpPr>
          <p:cNvPr id="12" name="object 12"/>
          <p:cNvSpPr/>
          <p:nvPr/>
        </p:nvSpPr>
        <p:spPr>
          <a:xfrm>
            <a:off x="0" y="1793748"/>
            <a:ext cx="9143238" cy="1539239"/>
          </a:xfrm>
          <a:prstGeom prst="rect">
            <a:avLst/>
          </a:prstGeom>
          <a:blipFill>
            <a:blip r:embed="rId8" cstate="print"/>
            <a:stretch>
              <a:fillRect/>
            </a:stretch>
          </a:blipFill>
        </p:spPr>
        <p:txBody>
          <a:bodyPr wrap="square" lIns="0" tIns="0" rIns="0" bIns="0" rtlCol="0">
            <a:noAutofit/>
          </a:bodyPr>
          <a:lstStyle/>
          <a:p>
            <a:endParaRPr/>
          </a:p>
        </p:txBody>
      </p:sp>
      <p:sp>
        <p:nvSpPr>
          <p:cNvPr id="13" name="object 13"/>
          <p:cNvSpPr/>
          <p:nvPr/>
        </p:nvSpPr>
        <p:spPr>
          <a:xfrm>
            <a:off x="0" y="-21335"/>
            <a:ext cx="9143238" cy="1683257"/>
          </a:xfrm>
          <a:prstGeom prst="rect">
            <a:avLst/>
          </a:prstGeom>
          <a:blipFill>
            <a:blip r:embed="rId9" cstate="print"/>
            <a:stretch>
              <a:fillRect/>
            </a:stretch>
          </a:blipFill>
        </p:spPr>
        <p:txBody>
          <a:bodyPr wrap="square" lIns="0" tIns="0" rIns="0" bIns="0" rtlCol="0">
            <a:noAutofit/>
          </a:bodyPr>
          <a:lstStyle/>
          <a:p>
            <a:endParaRPr/>
          </a:p>
        </p:txBody>
      </p:sp>
      <p:sp>
        <p:nvSpPr>
          <p:cNvPr id="14" name="object 14"/>
          <p:cNvSpPr/>
          <p:nvPr/>
        </p:nvSpPr>
        <p:spPr>
          <a:xfrm>
            <a:off x="0" y="-21335"/>
            <a:ext cx="8388095" cy="1068323"/>
          </a:xfrm>
          <a:prstGeom prst="rect">
            <a:avLst/>
          </a:prstGeom>
          <a:blipFill>
            <a:blip r:embed="rId10" cstate="print"/>
            <a:stretch>
              <a:fillRect/>
            </a:stretch>
          </a:blipFill>
        </p:spPr>
        <p:txBody>
          <a:bodyPr wrap="square" lIns="0" tIns="0" rIns="0" bIns="0" rtlCol="0">
            <a:noAutofit/>
          </a:bodyPr>
          <a:lstStyle/>
          <a:p>
            <a:endParaRPr/>
          </a:p>
        </p:txBody>
      </p:sp>
      <p:sp>
        <p:nvSpPr>
          <p:cNvPr id="15" name="object 15"/>
          <p:cNvSpPr/>
          <p:nvPr/>
        </p:nvSpPr>
        <p:spPr>
          <a:xfrm>
            <a:off x="0" y="-21335"/>
            <a:ext cx="4578095" cy="454151"/>
          </a:xfrm>
          <a:prstGeom prst="rect">
            <a:avLst/>
          </a:prstGeom>
          <a:blipFill>
            <a:blip r:embed="rId11" cstate="print"/>
            <a:stretch>
              <a:fillRect/>
            </a:stretch>
          </a:blipFill>
        </p:spPr>
        <p:txBody>
          <a:bodyPr wrap="square" lIns="0" tIns="0" rIns="0" bIns="0" rtlCol="0">
            <a:noAutofit/>
          </a:bodyPr>
          <a:lstStyle/>
          <a:p>
            <a:endParaRPr/>
          </a:p>
        </p:txBody>
      </p:sp>
      <p:sp>
        <p:nvSpPr>
          <p:cNvPr id="16" name="object 16"/>
          <p:cNvSpPr/>
          <p:nvPr/>
        </p:nvSpPr>
        <p:spPr>
          <a:xfrm>
            <a:off x="220979" y="1524000"/>
            <a:ext cx="8923020" cy="4562855"/>
          </a:xfrm>
          <a:prstGeom prst="rect">
            <a:avLst/>
          </a:prstGeom>
          <a:blipFill>
            <a:blip r:embed="rId12" cstate="print"/>
            <a:stretch>
              <a:fillRect/>
            </a:stretch>
          </a:blipFill>
        </p:spPr>
        <p:txBody>
          <a:bodyPr wrap="square" lIns="0" tIns="0" rIns="0" bIns="0" rtlCol="0">
            <a:noAutofit/>
          </a:bodyPr>
          <a:lstStyle/>
          <a:p>
            <a:endParaRPr/>
          </a:p>
        </p:txBody>
      </p:sp>
      <p:sp>
        <p:nvSpPr>
          <p:cNvPr id="5" name="object 5"/>
          <p:cNvSpPr txBox="1"/>
          <p:nvPr/>
        </p:nvSpPr>
        <p:spPr>
          <a:xfrm>
            <a:off x="985519" y="224530"/>
            <a:ext cx="1283766" cy="787399"/>
          </a:xfrm>
          <a:prstGeom prst="rect">
            <a:avLst/>
          </a:prstGeom>
        </p:spPr>
        <p:txBody>
          <a:bodyPr wrap="square" lIns="0" tIns="0" rIns="0" bIns="0" rtlCol="0">
            <a:noAutofit/>
          </a:bodyPr>
          <a:lstStyle/>
          <a:p>
            <a:pPr marL="12700">
              <a:lnSpc>
                <a:spcPts val="6200"/>
              </a:lnSpc>
              <a:spcBef>
                <a:spcPts val="310"/>
              </a:spcBef>
            </a:pPr>
            <a:r>
              <a:rPr sz="6000" spc="0" dirty="0" smtClean="0">
                <a:solidFill>
                  <a:srgbClr val="FECB64"/>
                </a:solidFill>
                <a:latin typeface="Times New Roman"/>
                <a:cs typeface="Times New Roman"/>
              </a:rPr>
              <a:t>Bill</a:t>
            </a:r>
            <a:endParaRPr sz="6000">
              <a:latin typeface="Times New Roman"/>
              <a:cs typeface="Times New Roman"/>
            </a:endParaRPr>
          </a:p>
        </p:txBody>
      </p:sp>
      <p:sp>
        <p:nvSpPr>
          <p:cNvPr id="4" name="object 4"/>
          <p:cNvSpPr txBox="1"/>
          <p:nvPr/>
        </p:nvSpPr>
        <p:spPr>
          <a:xfrm>
            <a:off x="2318867" y="224530"/>
            <a:ext cx="774598" cy="787399"/>
          </a:xfrm>
          <a:prstGeom prst="rect">
            <a:avLst/>
          </a:prstGeom>
        </p:spPr>
        <p:txBody>
          <a:bodyPr wrap="square" lIns="0" tIns="0" rIns="0" bIns="0" rtlCol="0">
            <a:noAutofit/>
          </a:bodyPr>
          <a:lstStyle/>
          <a:p>
            <a:pPr marL="12700">
              <a:lnSpc>
                <a:spcPts val="6200"/>
              </a:lnSpc>
              <a:spcBef>
                <a:spcPts val="310"/>
              </a:spcBef>
            </a:pPr>
            <a:r>
              <a:rPr sz="6000" spc="0" dirty="0" smtClean="0">
                <a:solidFill>
                  <a:srgbClr val="FECB64"/>
                </a:solidFill>
                <a:latin typeface="Times New Roman"/>
                <a:cs typeface="Times New Roman"/>
              </a:rPr>
              <a:t>of</a:t>
            </a:r>
            <a:endParaRPr sz="6000">
              <a:latin typeface="Times New Roman"/>
              <a:cs typeface="Times New Roman"/>
            </a:endParaRPr>
          </a:p>
        </p:txBody>
      </p:sp>
      <p:sp>
        <p:nvSpPr>
          <p:cNvPr id="3" name="object 3"/>
          <p:cNvSpPr txBox="1"/>
          <p:nvPr/>
        </p:nvSpPr>
        <p:spPr>
          <a:xfrm>
            <a:off x="3143046" y="224530"/>
            <a:ext cx="2130501" cy="787399"/>
          </a:xfrm>
          <a:prstGeom prst="rect">
            <a:avLst/>
          </a:prstGeom>
        </p:spPr>
        <p:txBody>
          <a:bodyPr wrap="square" lIns="0" tIns="0" rIns="0" bIns="0" rtlCol="0">
            <a:noAutofit/>
          </a:bodyPr>
          <a:lstStyle/>
          <a:p>
            <a:pPr marL="12700">
              <a:lnSpc>
                <a:spcPts val="6200"/>
              </a:lnSpc>
              <a:spcBef>
                <a:spcPts val="310"/>
              </a:spcBef>
            </a:pPr>
            <a:r>
              <a:rPr sz="6000" spc="0" dirty="0" smtClean="0">
                <a:solidFill>
                  <a:srgbClr val="FECB64"/>
                </a:solidFill>
                <a:latin typeface="Times New Roman"/>
                <a:cs typeface="Times New Roman"/>
              </a:rPr>
              <a:t>Rights</a:t>
            </a:r>
            <a:endParaRPr sz="6000">
              <a:latin typeface="Times New Roman"/>
              <a:cs typeface="Times New Roman"/>
            </a:endParaRPr>
          </a:p>
        </p:txBody>
      </p:sp>
      <p:sp>
        <p:nvSpPr>
          <p:cNvPr id="2" name="object 2"/>
          <p:cNvSpPr txBox="1"/>
          <p:nvPr/>
        </p:nvSpPr>
        <p:spPr>
          <a:xfrm>
            <a:off x="5323128" y="224530"/>
            <a:ext cx="3103041" cy="787400"/>
          </a:xfrm>
          <a:prstGeom prst="rect">
            <a:avLst/>
          </a:prstGeom>
        </p:spPr>
        <p:txBody>
          <a:bodyPr wrap="square" lIns="0" tIns="0" rIns="0" bIns="0" rtlCol="0">
            <a:noAutofit/>
          </a:bodyPr>
          <a:lstStyle/>
          <a:p>
            <a:pPr marL="12700">
              <a:lnSpc>
                <a:spcPts val="6200"/>
              </a:lnSpc>
              <a:spcBef>
                <a:spcPts val="310"/>
              </a:spcBef>
            </a:pPr>
            <a:r>
              <a:rPr sz="6000" spc="0" dirty="0" smtClean="0">
                <a:solidFill>
                  <a:srgbClr val="FECB64"/>
                </a:solidFill>
                <a:latin typeface="Times New Roman"/>
                <a:cs typeface="Times New Roman"/>
              </a:rPr>
              <a:t>Scenarios</a:t>
            </a:r>
            <a:endParaRPr sz="6000">
              <a:latin typeface="Times New Roman"/>
              <a:cs typeface="Times New Roman"/>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4"/>
          <p:cNvSpPr/>
          <p:nvPr/>
        </p:nvSpPr>
        <p:spPr>
          <a:xfrm>
            <a:off x="-1523" y="-1524"/>
            <a:ext cx="9147048" cy="6861048"/>
          </a:xfrm>
          <a:prstGeom prst="rect">
            <a:avLst/>
          </a:prstGeom>
          <a:blipFill>
            <a:blip r:embed="rId2" cstate="print"/>
            <a:stretch>
              <a:fillRect/>
            </a:stretch>
          </a:blipFill>
        </p:spPr>
        <p:txBody>
          <a:bodyPr wrap="square" lIns="0" tIns="0" rIns="0" bIns="0" rtlCol="0">
            <a:noAutofit/>
          </a:bodyPr>
          <a:lstStyle/>
          <a:p>
            <a:endParaRPr/>
          </a:p>
        </p:txBody>
      </p:sp>
      <p:sp>
        <p:nvSpPr>
          <p:cNvPr id="5" name="object 5"/>
          <p:cNvSpPr/>
          <p:nvPr/>
        </p:nvSpPr>
        <p:spPr>
          <a:xfrm>
            <a:off x="8807957" y="-1524"/>
            <a:ext cx="337566" cy="6861048"/>
          </a:xfrm>
          <a:prstGeom prst="rect">
            <a:avLst/>
          </a:prstGeom>
          <a:blipFill>
            <a:blip r:embed="rId3" cstate="print"/>
            <a:stretch>
              <a:fillRect/>
            </a:stretch>
          </a:blipFill>
        </p:spPr>
        <p:txBody>
          <a:bodyPr wrap="square" lIns="0" tIns="0" rIns="0" bIns="0" rtlCol="0">
            <a:noAutofit/>
          </a:bodyPr>
          <a:lstStyle/>
          <a:p>
            <a:endParaRPr/>
          </a:p>
        </p:txBody>
      </p:sp>
      <p:sp>
        <p:nvSpPr>
          <p:cNvPr id="6" name="object 6"/>
          <p:cNvSpPr/>
          <p:nvPr/>
        </p:nvSpPr>
        <p:spPr>
          <a:xfrm>
            <a:off x="-9905" y="4488942"/>
            <a:ext cx="5754623" cy="2368295"/>
          </a:xfrm>
          <a:prstGeom prst="rect">
            <a:avLst/>
          </a:prstGeom>
          <a:blipFill>
            <a:blip r:embed="rId4" cstate="print"/>
            <a:stretch>
              <a:fillRect/>
            </a:stretch>
          </a:blipFill>
        </p:spPr>
        <p:txBody>
          <a:bodyPr wrap="square" lIns="0" tIns="0" rIns="0" bIns="0" rtlCol="0">
            <a:noAutofit/>
          </a:bodyPr>
          <a:lstStyle/>
          <a:p>
            <a:endParaRPr/>
          </a:p>
        </p:txBody>
      </p:sp>
      <p:sp>
        <p:nvSpPr>
          <p:cNvPr id="7" name="object 7"/>
          <p:cNvSpPr/>
          <p:nvPr/>
        </p:nvSpPr>
        <p:spPr>
          <a:xfrm>
            <a:off x="0" y="3817620"/>
            <a:ext cx="8164067" cy="3019044"/>
          </a:xfrm>
          <a:prstGeom prst="rect">
            <a:avLst/>
          </a:prstGeom>
          <a:blipFill>
            <a:blip r:embed="rId5" cstate="print"/>
            <a:stretch>
              <a:fillRect/>
            </a:stretch>
          </a:blipFill>
        </p:spPr>
        <p:txBody>
          <a:bodyPr wrap="square" lIns="0" tIns="0" rIns="0" bIns="0" rtlCol="0">
            <a:noAutofit/>
          </a:bodyPr>
          <a:lstStyle/>
          <a:p>
            <a:endParaRPr/>
          </a:p>
        </p:txBody>
      </p:sp>
      <p:sp>
        <p:nvSpPr>
          <p:cNvPr id="8" name="object 8"/>
          <p:cNvSpPr/>
          <p:nvPr/>
        </p:nvSpPr>
        <p:spPr>
          <a:xfrm>
            <a:off x="0" y="3146298"/>
            <a:ext cx="9143238" cy="3690366"/>
          </a:xfrm>
          <a:prstGeom prst="rect">
            <a:avLst/>
          </a:prstGeom>
          <a:blipFill>
            <a:blip r:embed="rId6" cstate="print"/>
            <a:stretch>
              <a:fillRect/>
            </a:stretch>
          </a:blipFill>
        </p:spPr>
        <p:txBody>
          <a:bodyPr wrap="square" lIns="0" tIns="0" rIns="0" bIns="0" rtlCol="0">
            <a:noAutofit/>
          </a:bodyPr>
          <a:lstStyle/>
          <a:p>
            <a:endParaRPr/>
          </a:p>
        </p:txBody>
      </p:sp>
      <p:sp>
        <p:nvSpPr>
          <p:cNvPr id="9" name="object 9"/>
          <p:cNvSpPr/>
          <p:nvPr/>
        </p:nvSpPr>
        <p:spPr>
          <a:xfrm>
            <a:off x="0" y="2460498"/>
            <a:ext cx="9143238" cy="2497073"/>
          </a:xfrm>
          <a:prstGeom prst="rect">
            <a:avLst/>
          </a:prstGeom>
          <a:blipFill>
            <a:blip r:embed="rId7" cstate="print"/>
            <a:stretch>
              <a:fillRect/>
            </a:stretch>
          </a:blipFill>
        </p:spPr>
        <p:txBody>
          <a:bodyPr wrap="square" lIns="0" tIns="0" rIns="0" bIns="0" rtlCol="0">
            <a:noAutofit/>
          </a:bodyPr>
          <a:lstStyle/>
          <a:p>
            <a:endParaRPr/>
          </a:p>
        </p:txBody>
      </p:sp>
      <p:sp>
        <p:nvSpPr>
          <p:cNvPr id="10" name="object 10"/>
          <p:cNvSpPr/>
          <p:nvPr/>
        </p:nvSpPr>
        <p:spPr>
          <a:xfrm>
            <a:off x="0" y="1793748"/>
            <a:ext cx="9143238" cy="1539239"/>
          </a:xfrm>
          <a:prstGeom prst="rect">
            <a:avLst/>
          </a:prstGeom>
          <a:blipFill>
            <a:blip r:embed="rId8" cstate="print"/>
            <a:stretch>
              <a:fillRect/>
            </a:stretch>
          </a:blipFill>
        </p:spPr>
        <p:txBody>
          <a:bodyPr wrap="square" lIns="0" tIns="0" rIns="0" bIns="0" rtlCol="0">
            <a:noAutofit/>
          </a:bodyPr>
          <a:lstStyle/>
          <a:p>
            <a:endParaRPr/>
          </a:p>
        </p:txBody>
      </p:sp>
      <p:sp>
        <p:nvSpPr>
          <p:cNvPr id="11" name="object 11"/>
          <p:cNvSpPr/>
          <p:nvPr/>
        </p:nvSpPr>
        <p:spPr>
          <a:xfrm>
            <a:off x="0" y="-21335"/>
            <a:ext cx="9143238" cy="1683257"/>
          </a:xfrm>
          <a:prstGeom prst="rect">
            <a:avLst/>
          </a:prstGeom>
          <a:blipFill>
            <a:blip r:embed="rId9" cstate="print"/>
            <a:stretch>
              <a:fillRect/>
            </a:stretch>
          </a:blipFill>
        </p:spPr>
        <p:txBody>
          <a:bodyPr wrap="square" lIns="0" tIns="0" rIns="0" bIns="0" rtlCol="0">
            <a:noAutofit/>
          </a:bodyPr>
          <a:lstStyle/>
          <a:p>
            <a:endParaRPr/>
          </a:p>
        </p:txBody>
      </p:sp>
      <p:sp>
        <p:nvSpPr>
          <p:cNvPr id="12" name="object 12"/>
          <p:cNvSpPr/>
          <p:nvPr/>
        </p:nvSpPr>
        <p:spPr>
          <a:xfrm>
            <a:off x="0" y="-21335"/>
            <a:ext cx="8388095" cy="1068323"/>
          </a:xfrm>
          <a:prstGeom prst="rect">
            <a:avLst/>
          </a:prstGeom>
          <a:blipFill>
            <a:blip r:embed="rId10" cstate="print"/>
            <a:stretch>
              <a:fillRect/>
            </a:stretch>
          </a:blipFill>
        </p:spPr>
        <p:txBody>
          <a:bodyPr wrap="square" lIns="0" tIns="0" rIns="0" bIns="0" rtlCol="0">
            <a:noAutofit/>
          </a:bodyPr>
          <a:lstStyle/>
          <a:p>
            <a:endParaRPr/>
          </a:p>
        </p:txBody>
      </p:sp>
      <p:sp>
        <p:nvSpPr>
          <p:cNvPr id="13" name="object 13"/>
          <p:cNvSpPr/>
          <p:nvPr/>
        </p:nvSpPr>
        <p:spPr>
          <a:xfrm>
            <a:off x="0" y="-21335"/>
            <a:ext cx="4578095" cy="454151"/>
          </a:xfrm>
          <a:prstGeom prst="rect">
            <a:avLst/>
          </a:prstGeom>
          <a:blipFill>
            <a:blip r:embed="rId11" cstate="print"/>
            <a:stretch>
              <a:fillRect/>
            </a:stretch>
          </a:blipFill>
        </p:spPr>
        <p:txBody>
          <a:bodyPr wrap="square" lIns="0" tIns="0" rIns="0" bIns="0" rtlCol="0">
            <a:noAutofit/>
          </a:bodyPr>
          <a:lstStyle/>
          <a:p>
            <a:endParaRPr/>
          </a:p>
        </p:txBody>
      </p:sp>
      <p:sp>
        <p:nvSpPr>
          <p:cNvPr id="3" name="object 3"/>
          <p:cNvSpPr txBox="1"/>
          <p:nvPr/>
        </p:nvSpPr>
        <p:spPr>
          <a:xfrm>
            <a:off x="2551430" y="923168"/>
            <a:ext cx="4124233" cy="583946"/>
          </a:xfrm>
          <a:prstGeom prst="rect">
            <a:avLst/>
          </a:prstGeom>
        </p:spPr>
        <p:txBody>
          <a:bodyPr wrap="square" lIns="0" tIns="0" rIns="0" bIns="0" rtlCol="0">
            <a:noAutofit/>
          </a:bodyPr>
          <a:lstStyle/>
          <a:p>
            <a:pPr marL="12700">
              <a:lnSpc>
                <a:spcPts val="4590"/>
              </a:lnSpc>
              <a:spcBef>
                <a:spcPts val="229"/>
              </a:spcBef>
            </a:pPr>
            <a:r>
              <a:rPr sz="4400" spc="0" dirty="0" smtClean="0">
                <a:solidFill>
                  <a:srgbClr val="FECB64"/>
                </a:solidFill>
                <a:latin typeface="Times New Roman"/>
                <a:cs typeface="Times New Roman"/>
              </a:rPr>
              <a:t>NO</a:t>
            </a:r>
            <a:r>
              <a:rPr sz="4400" spc="-63" dirty="0" smtClean="0">
                <a:solidFill>
                  <a:srgbClr val="FECB64"/>
                </a:solidFill>
                <a:latin typeface="Times New Roman"/>
                <a:cs typeface="Times New Roman"/>
              </a:rPr>
              <a:t> </a:t>
            </a:r>
            <a:r>
              <a:rPr sz="4400" spc="0" dirty="0" smtClean="0">
                <a:solidFill>
                  <a:srgbClr val="FECB64"/>
                </a:solidFill>
                <a:latin typeface="Times New Roman"/>
                <a:cs typeface="Times New Roman"/>
              </a:rPr>
              <a:t>VIOLATION</a:t>
            </a:r>
            <a:endParaRPr sz="4400">
              <a:latin typeface="Times New Roman"/>
              <a:cs typeface="Times New Roman"/>
            </a:endParaRPr>
          </a:p>
        </p:txBody>
      </p:sp>
      <p:sp>
        <p:nvSpPr>
          <p:cNvPr id="2" name="object 2"/>
          <p:cNvSpPr txBox="1"/>
          <p:nvPr/>
        </p:nvSpPr>
        <p:spPr>
          <a:xfrm>
            <a:off x="1145540" y="3003482"/>
            <a:ext cx="6744427" cy="3225800"/>
          </a:xfrm>
          <a:prstGeom prst="rect">
            <a:avLst/>
          </a:prstGeom>
        </p:spPr>
        <p:txBody>
          <a:bodyPr wrap="square" lIns="0" tIns="0" rIns="0" bIns="0" rtlCol="0">
            <a:noAutofit/>
          </a:bodyPr>
          <a:lstStyle/>
          <a:p>
            <a:pPr marL="12700" marR="66160">
              <a:lnSpc>
                <a:spcPts val="3770"/>
              </a:lnSpc>
              <a:spcBef>
                <a:spcPts val="188"/>
              </a:spcBef>
            </a:pPr>
            <a:r>
              <a:rPr sz="3600" spc="0" dirty="0" smtClean="0">
                <a:solidFill>
                  <a:srgbClr val="FFFFFF"/>
                </a:solidFill>
                <a:latin typeface="Times New Roman"/>
                <a:cs typeface="Times New Roman"/>
              </a:rPr>
              <a:t>The Bill of Rights protects</a:t>
            </a:r>
            <a:endParaRPr sz="3600">
              <a:latin typeface="Times New Roman"/>
              <a:cs typeface="Times New Roman"/>
            </a:endParaRPr>
          </a:p>
          <a:p>
            <a:pPr marL="12700" indent="0">
              <a:lnSpc>
                <a:spcPct val="100041"/>
              </a:lnSpc>
            </a:pPr>
            <a:r>
              <a:rPr sz="3600" spc="0" dirty="0" smtClean="0">
                <a:solidFill>
                  <a:srgbClr val="FFFFFF"/>
                </a:solidFill>
                <a:latin typeface="Times New Roman"/>
                <a:cs typeface="Times New Roman"/>
              </a:rPr>
              <a:t>individual liberties such as freedom of religion from encroachment</a:t>
            </a:r>
            <a:r>
              <a:rPr sz="3600" spc="19" dirty="0" smtClean="0">
                <a:solidFill>
                  <a:srgbClr val="FFFFFF"/>
                </a:solidFill>
                <a:latin typeface="Times New Roman"/>
                <a:cs typeface="Times New Roman"/>
              </a:rPr>
              <a:t> </a:t>
            </a:r>
            <a:r>
              <a:rPr sz="3600" spc="0" dirty="0" smtClean="0">
                <a:solidFill>
                  <a:srgbClr val="FFFFFF"/>
                </a:solidFill>
                <a:latin typeface="Times New Roman"/>
                <a:cs typeface="Times New Roman"/>
              </a:rPr>
              <a:t>by the federal or the state governments, but does not limit the actions of individuals (e.g., parents)</a:t>
            </a:r>
            <a:endParaRPr sz="3600">
              <a:latin typeface="Times New Roman"/>
              <a:cs typeface="Times New Roman"/>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p:nvPr/>
        </p:nvSpPr>
        <p:spPr>
          <a:xfrm>
            <a:off x="-1523" y="-1524"/>
            <a:ext cx="9147048" cy="6861048"/>
          </a:xfrm>
          <a:prstGeom prst="rect">
            <a:avLst/>
          </a:prstGeom>
          <a:blipFill>
            <a:blip r:embed="rId2" cstate="print"/>
            <a:stretch>
              <a:fillRect/>
            </a:stretch>
          </a:blipFill>
        </p:spPr>
        <p:txBody>
          <a:bodyPr wrap="square" lIns="0" tIns="0" rIns="0" bIns="0" rtlCol="0">
            <a:noAutofit/>
          </a:bodyPr>
          <a:lstStyle/>
          <a:p>
            <a:endParaRPr/>
          </a:p>
        </p:txBody>
      </p:sp>
      <p:sp>
        <p:nvSpPr>
          <p:cNvPr id="4" name="object 4"/>
          <p:cNvSpPr/>
          <p:nvPr/>
        </p:nvSpPr>
        <p:spPr>
          <a:xfrm>
            <a:off x="8807957" y="-1524"/>
            <a:ext cx="337566" cy="6861048"/>
          </a:xfrm>
          <a:prstGeom prst="rect">
            <a:avLst/>
          </a:prstGeom>
          <a:blipFill>
            <a:blip r:embed="rId3" cstate="print"/>
            <a:stretch>
              <a:fillRect/>
            </a:stretch>
          </a:blipFill>
        </p:spPr>
        <p:txBody>
          <a:bodyPr wrap="square" lIns="0" tIns="0" rIns="0" bIns="0" rtlCol="0">
            <a:noAutofit/>
          </a:bodyPr>
          <a:lstStyle/>
          <a:p>
            <a:endParaRPr/>
          </a:p>
        </p:txBody>
      </p:sp>
      <p:sp>
        <p:nvSpPr>
          <p:cNvPr id="5" name="object 5"/>
          <p:cNvSpPr/>
          <p:nvPr/>
        </p:nvSpPr>
        <p:spPr>
          <a:xfrm>
            <a:off x="-9905" y="4488942"/>
            <a:ext cx="5754623" cy="2368295"/>
          </a:xfrm>
          <a:prstGeom prst="rect">
            <a:avLst/>
          </a:prstGeom>
          <a:blipFill>
            <a:blip r:embed="rId4" cstate="print"/>
            <a:stretch>
              <a:fillRect/>
            </a:stretch>
          </a:blipFill>
        </p:spPr>
        <p:txBody>
          <a:bodyPr wrap="square" lIns="0" tIns="0" rIns="0" bIns="0" rtlCol="0">
            <a:noAutofit/>
          </a:bodyPr>
          <a:lstStyle/>
          <a:p>
            <a:endParaRPr/>
          </a:p>
        </p:txBody>
      </p:sp>
      <p:sp>
        <p:nvSpPr>
          <p:cNvPr id="6" name="object 6"/>
          <p:cNvSpPr/>
          <p:nvPr/>
        </p:nvSpPr>
        <p:spPr>
          <a:xfrm>
            <a:off x="0" y="3817620"/>
            <a:ext cx="8164067" cy="3019044"/>
          </a:xfrm>
          <a:prstGeom prst="rect">
            <a:avLst/>
          </a:prstGeom>
          <a:blipFill>
            <a:blip r:embed="rId5" cstate="print"/>
            <a:stretch>
              <a:fillRect/>
            </a:stretch>
          </a:blipFill>
        </p:spPr>
        <p:txBody>
          <a:bodyPr wrap="square" lIns="0" tIns="0" rIns="0" bIns="0" rtlCol="0">
            <a:noAutofit/>
          </a:bodyPr>
          <a:lstStyle/>
          <a:p>
            <a:endParaRPr/>
          </a:p>
        </p:txBody>
      </p:sp>
      <p:sp>
        <p:nvSpPr>
          <p:cNvPr id="7" name="object 7"/>
          <p:cNvSpPr/>
          <p:nvPr/>
        </p:nvSpPr>
        <p:spPr>
          <a:xfrm>
            <a:off x="0" y="3146298"/>
            <a:ext cx="9143238" cy="3690366"/>
          </a:xfrm>
          <a:prstGeom prst="rect">
            <a:avLst/>
          </a:prstGeom>
          <a:blipFill>
            <a:blip r:embed="rId6" cstate="print"/>
            <a:stretch>
              <a:fillRect/>
            </a:stretch>
          </a:blipFill>
        </p:spPr>
        <p:txBody>
          <a:bodyPr wrap="square" lIns="0" tIns="0" rIns="0" bIns="0" rtlCol="0">
            <a:noAutofit/>
          </a:bodyPr>
          <a:lstStyle/>
          <a:p>
            <a:endParaRPr/>
          </a:p>
        </p:txBody>
      </p:sp>
      <p:sp>
        <p:nvSpPr>
          <p:cNvPr id="8" name="object 8"/>
          <p:cNvSpPr/>
          <p:nvPr/>
        </p:nvSpPr>
        <p:spPr>
          <a:xfrm>
            <a:off x="0" y="2460498"/>
            <a:ext cx="9143238" cy="2497073"/>
          </a:xfrm>
          <a:prstGeom prst="rect">
            <a:avLst/>
          </a:prstGeom>
          <a:blipFill>
            <a:blip r:embed="rId7" cstate="print"/>
            <a:stretch>
              <a:fillRect/>
            </a:stretch>
          </a:blipFill>
        </p:spPr>
        <p:txBody>
          <a:bodyPr wrap="square" lIns="0" tIns="0" rIns="0" bIns="0" rtlCol="0">
            <a:noAutofit/>
          </a:bodyPr>
          <a:lstStyle/>
          <a:p>
            <a:endParaRPr/>
          </a:p>
        </p:txBody>
      </p:sp>
      <p:sp>
        <p:nvSpPr>
          <p:cNvPr id="9" name="object 9"/>
          <p:cNvSpPr/>
          <p:nvPr/>
        </p:nvSpPr>
        <p:spPr>
          <a:xfrm>
            <a:off x="0" y="1793748"/>
            <a:ext cx="9143238" cy="1539239"/>
          </a:xfrm>
          <a:prstGeom prst="rect">
            <a:avLst/>
          </a:prstGeom>
          <a:blipFill>
            <a:blip r:embed="rId8" cstate="print"/>
            <a:stretch>
              <a:fillRect/>
            </a:stretch>
          </a:blipFill>
        </p:spPr>
        <p:txBody>
          <a:bodyPr wrap="square" lIns="0" tIns="0" rIns="0" bIns="0" rtlCol="0">
            <a:noAutofit/>
          </a:bodyPr>
          <a:lstStyle/>
          <a:p>
            <a:endParaRPr/>
          </a:p>
        </p:txBody>
      </p:sp>
      <p:sp>
        <p:nvSpPr>
          <p:cNvPr id="10" name="object 10"/>
          <p:cNvSpPr/>
          <p:nvPr/>
        </p:nvSpPr>
        <p:spPr>
          <a:xfrm>
            <a:off x="0" y="-21335"/>
            <a:ext cx="9143238" cy="1683257"/>
          </a:xfrm>
          <a:prstGeom prst="rect">
            <a:avLst/>
          </a:prstGeom>
          <a:blipFill>
            <a:blip r:embed="rId9" cstate="print"/>
            <a:stretch>
              <a:fillRect/>
            </a:stretch>
          </a:blipFill>
        </p:spPr>
        <p:txBody>
          <a:bodyPr wrap="square" lIns="0" tIns="0" rIns="0" bIns="0" rtlCol="0">
            <a:noAutofit/>
          </a:bodyPr>
          <a:lstStyle/>
          <a:p>
            <a:endParaRPr/>
          </a:p>
        </p:txBody>
      </p:sp>
      <p:sp>
        <p:nvSpPr>
          <p:cNvPr id="11" name="object 11"/>
          <p:cNvSpPr/>
          <p:nvPr/>
        </p:nvSpPr>
        <p:spPr>
          <a:xfrm>
            <a:off x="0" y="-21335"/>
            <a:ext cx="8388095" cy="1068323"/>
          </a:xfrm>
          <a:prstGeom prst="rect">
            <a:avLst/>
          </a:prstGeom>
          <a:blipFill>
            <a:blip r:embed="rId10" cstate="print"/>
            <a:stretch>
              <a:fillRect/>
            </a:stretch>
          </a:blipFill>
        </p:spPr>
        <p:txBody>
          <a:bodyPr wrap="square" lIns="0" tIns="0" rIns="0" bIns="0" rtlCol="0">
            <a:noAutofit/>
          </a:bodyPr>
          <a:lstStyle/>
          <a:p>
            <a:endParaRPr/>
          </a:p>
        </p:txBody>
      </p:sp>
      <p:sp>
        <p:nvSpPr>
          <p:cNvPr id="12" name="object 12"/>
          <p:cNvSpPr/>
          <p:nvPr/>
        </p:nvSpPr>
        <p:spPr>
          <a:xfrm>
            <a:off x="0" y="-21335"/>
            <a:ext cx="4578095" cy="454151"/>
          </a:xfrm>
          <a:prstGeom prst="rect">
            <a:avLst/>
          </a:prstGeom>
          <a:blipFill>
            <a:blip r:embed="rId11" cstate="print"/>
            <a:stretch>
              <a:fillRect/>
            </a:stretch>
          </a:blipFill>
        </p:spPr>
        <p:txBody>
          <a:bodyPr wrap="square" lIns="0" tIns="0" rIns="0" bIns="0" rtlCol="0">
            <a:noAutofit/>
          </a:bodyPr>
          <a:lstStyle/>
          <a:p>
            <a:endParaRPr/>
          </a:p>
        </p:txBody>
      </p:sp>
      <p:sp>
        <p:nvSpPr>
          <p:cNvPr id="2" name="object 2"/>
          <p:cNvSpPr txBox="1"/>
          <p:nvPr/>
        </p:nvSpPr>
        <p:spPr>
          <a:xfrm>
            <a:off x="612140" y="313568"/>
            <a:ext cx="7889563" cy="4009152"/>
          </a:xfrm>
          <a:prstGeom prst="rect">
            <a:avLst/>
          </a:prstGeom>
        </p:spPr>
        <p:txBody>
          <a:bodyPr wrap="square" lIns="0" tIns="0" rIns="0" bIns="0" rtlCol="0">
            <a:noAutofit/>
          </a:bodyPr>
          <a:lstStyle/>
          <a:p>
            <a:pPr marL="2557018" marR="66160">
              <a:lnSpc>
                <a:spcPts val="4590"/>
              </a:lnSpc>
              <a:spcBef>
                <a:spcPts val="229"/>
              </a:spcBef>
            </a:pPr>
            <a:r>
              <a:rPr sz="4400" spc="0" dirty="0" smtClean="0">
                <a:solidFill>
                  <a:srgbClr val="FECB64"/>
                </a:solidFill>
                <a:latin typeface="Times New Roman"/>
                <a:cs typeface="Times New Roman"/>
              </a:rPr>
              <a:t>Scenario 10</a:t>
            </a:r>
            <a:endParaRPr sz="4400">
              <a:latin typeface="Times New Roman"/>
              <a:cs typeface="Times New Roman"/>
            </a:endParaRPr>
          </a:p>
          <a:p>
            <a:pPr marL="12700">
              <a:lnSpc>
                <a:spcPct val="99537"/>
              </a:lnSpc>
              <a:spcBef>
                <a:spcPts val="1788"/>
              </a:spcBef>
            </a:pPr>
            <a:r>
              <a:rPr sz="3600" spc="0" dirty="0" smtClean="0">
                <a:solidFill>
                  <a:srgbClr val="FFFFFF"/>
                </a:solidFill>
                <a:latin typeface="Times New Roman"/>
                <a:cs typeface="Times New Roman"/>
              </a:rPr>
              <a:t>Because of the budget deficit, the United States government is looking for ways to cut costs. They have announced a plan during peacetime to house unmarried soldiers in the homes of American citizens who do not have children.</a:t>
            </a:r>
            <a:endParaRPr sz="3600">
              <a:latin typeface="Times New Roman"/>
              <a:cs typeface="Times New Roman"/>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5"/>
          <p:cNvSpPr/>
          <p:nvPr/>
        </p:nvSpPr>
        <p:spPr>
          <a:xfrm>
            <a:off x="-1523" y="-1524"/>
            <a:ext cx="9147048" cy="6861048"/>
          </a:xfrm>
          <a:prstGeom prst="rect">
            <a:avLst/>
          </a:prstGeom>
          <a:blipFill>
            <a:blip r:embed="rId2" cstate="print"/>
            <a:stretch>
              <a:fillRect/>
            </a:stretch>
          </a:blipFill>
        </p:spPr>
        <p:txBody>
          <a:bodyPr wrap="square" lIns="0" tIns="0" rIns="0" bIns="0" rtlCol="0">
            <a:noAutofit/>
          </a:bodyPr>
          <a:lstStyle/>
          <a:p>
            <a:endParaRPr/>
          </a:p>
        </p:txBody>
      </p:sp>
      <p:sp>
        <p:nvSpPr>
          <p:cNvPr id="6" name="object 6"/>
          <p:cNvSpPr/>
          <p:nvPr/>
        </p:nvSpPr>
        <p:spPr>
          <a:xfrm>
            <a:off x="8807957" y="-1524"/>
            <a:ext cx="337566" cy="6861048"/>
          </a:xfrm>
          <a:prstGeom prst="rect">
            <a:avLst/>
          </a:prstGeom>
          <a:blipFill>
            <a:blip r:embed="rId3" cstate="print"/>
            <a:stretch>
              <a:fillRect/>
            </a:stretch>
          </a:blipFill>
        </p:spPr>
        <p:txBody>
          <a:bodyPr wrap="square" lIns="0" tIns="0" rIns="0" bIns="0" rtlCol="0">
            <a:noAutofit/>
          </a:bodyPr>
          <a:lstStyle/>
          <a:p>
            <a:endParaRPr/>
          </a:p>
        </p:txBody>
      </p:sp>
      <p:sp>
        <p:nvSpPr>
          <p:cNvPr id="7" name="object 7"/>
          <p:cNvSpPr/>
          <p:nvPr/>
        </p:nvSpPr>
        <p:spPr>
          <a:xfrm>
            <a:off x="-9905" y="4488942"/>
            <a:ext cx="5754623" cy="2368295"/>
          </a:xfrm>
          <a:prstGeom prst="rect">
            <a:avLst/>
          </a:prstGeom>
          <a:blipFill>
            <a:blip r:embed="rId4" cstate="print"/>
            <a:stretch>
              <a:fillRect/>
            </a:stretch>
          </a:blipFill>
        </p:spPr>
        <p:txBody>
          <a:bodyPr wrap="square" lIns="0" tIns="0" rIns="0" bIns="0" rtlCol="0">
            <a:noAutofit/>
          </a:bodyPr>
          <a:lstStyle/>
          <a:p>
            <a:endParaRPr/>
          </a:p>
        </p:txBody>
      </p:sp>
      <p:sp>
        <p:nvSpPr>
          <p:cNvPr id="8" name="object 8"/>
          <p:cNvSpPr/>
          <p:nvPr/>
        </p:nvSpPr>
        <p:spPr>
          <a:xfrm>
            <a:off x="0" y="3817620"/>
            <a:ext cx="8164067" cy="3019044"/>
          </a:xfrm>
          <a:prstGeom prst="rect">
            <a:avLst/>
          </a:prstGeom>
          <a:blipFill>
            <a:blip r:embed="rId5" cstate="print"/>
            <a:stretch>
              <a:fillRect/>
            </a:stretch>
          </a:blipFill>
        </p:spPr>
        <p:txBody>
          <a:bodyPr wrap="square" lIns="0" tIns="0" rIns="0" bIns="0" rtlCol="0">
            <a:noAutofit/>
          </a:bodyPr>
          <a:lstStyle/>
          <a:p>
            <a:endParaRPr/>
          </a:p>
        </p:txBody>
      </p:sp>
      <p:sp>
        <p:nvSpPr>
          <p:cNvPr id="9" name="object 9"/>
          <p:cNvSpPr/>
          <p:nvPr/>
        </p:nvSpPr>
        <p:spPr>
          <a:xfrm>
            <a:off x="0" y="3146298"/>
            <a:ext cx="9143238" cy="3690366"/>
          </a:xfrm>
          <a:prstGeom prst="rect">
            <a:avLst/>
          </a:prstGeom>
          <a:blipFill>
            <a:blip r:embed="rId6" cstate="print"/>
            <a:stretch>
              <a:fillRect/>
            </a:stretch>
          </a:blipFill>
        </p:spPr>
        <p:txBody>
          <a:bodyPr wrap="square" lIns="0" tIns="0" rIns="0" bIns="0" rtlCol="0">
            <a:noAutofit/>
          </a:bodyPr>
          <a:lstStyle/>
          <a:p>
            <a:endParaRPr/>
          </a:p>
        </p:txBody>
      </p:sp>
      <p:sp>
        <p:nvSpPr>
          <p:cNvPr id="10" name="object 10"/>
          <p:cNvSpPr/>
          <p:nvPr/>
        </p:nvSpPr>
        <p:spPr>
          <a:xfrm>
            <a:off x="0" y="2460498"/>
            <a:ext cx="9143238" cy="2497073"/>
          </a:xfrm>
          <a:prstGeom prst="rect">
            <a:avLst/>
          </a:prstGeom>
          <a:blipFill>
            <a:blip r:embed="rId7" cstate="print"/>
            <a:stretch>
              <a:fillRect/>
            </a:stretch>
          </a:blipFill>
        </p:spPr>
        <p:txBody>
          <a:bodyPr wrap="square" lIns="0" tIns="0" rIns="0" bIns="0" rtlCol="0">
            <a:noAutofit/>
          </a:bodyPr>
          <a:lstStyle/>
          <a:p>
            <a:endParaRPr/>
          </a:p>
        </p:txBody>
      </p:sp>
      <p:sp>
        <p:nvSpPr>
          <p:cNvPr id="11" name="object 11"/>
          <p:cNvSpPr/>
          <p:nvPr/>
        </p:nvSpPr>
        <p:spPr>
          <a:xfrm>
            <a:off x="0" y="1793748"/>
            <a:ext cx="9143238" cy="1539239"/>
          </a:xfrm>
          <a:prstGeom prst="rect">
            <a:avLst/>
          </a:prstGeom>
          <a:blipFill>
            <a:blip r:embed="rId8" cstate="print"/>
            <a:stretch>
              <a:fillRect/>
            </a:stretch>
          </a:blipFill>
        </p:spPr>
        <p:txBody>
          <a:bodyPr wrap="square" lIns="0" tIns="0" rIns="0" bIns="0" rtlCol="0">
            <a:noAutofit/>
          </a:bodyPr>
          <a:lstStyle/>
          <a:p>
            <a:endParaRPr/>
          </a:p>
        </p:txBody>
      </p:sp>
      <p:sp>
        <p:nvSpPr>
          <p:cNvPr id="12" name="object 12"/>
          <p:cNvSpPr/>
          <p:nvPr/>
        </p:nvSpPr>
        <p:spPr>
          <a:xfrm>
            <a:off x="0" y="-21335"/>
            <a:ext cx="9143238" cy="1683257"/>
          </a:xfrm>
          <a:prstGeom prst="rect">
            <a:avLst/>
          </a:prstGeom>
          <a:blipFill>
            <a:blip r:embed="rId9" cstate="print"/>
            <a:stretch>
              <a:fillRect/>
            </a:stretch>
          </a:blipFill>
        </p:spPr>
        <p:txBody>
          <a:bodyPr wrap="square" lIns="0" tIns="0" rIns="0" bIns="0" rtlCol="0">
            <a:noAutofit/>
          </a:bodyPr>
          <a:lstStyle/>
          <a:p>
            <a:endParaRPr/>
          </a:p>
        </p:txBody>
      </p:sp>
      <p:sp>
        <p:nvSpPr>
          <p:cNvPr id="13" name="object 13"/>
          <p:cNvSpPr/>
          <p:nvPr/>
        </p:nvSpPr>
        <p:spPr>
          <a:xfrm>
            <a:off x="0" y="-21335"/>
            <a:ext cx="8388095" cy="1068323"/>
          </a:xfrm>
          <a:prstGeom prst="rect">
            <a:avLst/>
          </a:prstGeom>
          <a:blipFill>
            <a:blip r:embed="rId10" cstate="print"/>
            <a:stretch>
              <a:fillRect/>
            </a:stretch>
          </a:blipFill>
        </p:spPr>
        <p:txBody>
          <a:bodyPr wrap="square" lIns="0" tIns="0" rIns="0" bIns="0" rtlCol="0">
            <a:noAutofit/>
          </a:bodyPr>
          <a:lstStyle/>
          <a:p>
            <a:endParaRPr/>
          </a:p>
        </p:txBody>
      </p:sp>
      <p:sp>
        <p:nvSpPr>
          <p:cNvPr id="14" name="object 14"/>
          <p:cNvSpPr/>
          <p:nvPr/>
        </p:nvSpPr>
        <p:spPr>
          <a:xfrm>
            <a:off x="0" y="-21335"/>
            <a:ext cx="4578095" cy="454151"/>
          </a:xfrm>
          <a:prstGeom prst="rect">
            <a:avLst/>
          </a:prstGeom>
          <a:blipFill>
            <a:blip r:embed="rId11" cstate="print"/>
            <a:stretch>
              <a:fillRect/>
            </a:stretch>
          </a:blipFill>
        </p:spPr>
        <p:txBody>
          <a:bodyPr wrap="square" lIns="0" tIns="0" rIns="0" bIns="0" rtlCol="0">
            <a:noAutofit/>
          </a:bodyPr>
          <a:lstStyle/>
          <a:p>
            <a:endParaRPr/>
          </a:p>
        </p:txBody>
      </p:sp>
      <p:sp>
        <p:nvSpPr>
          <p:cNvPr id="4" name="object 4"/>
          <p:cNvSpPr txBox="1"/>
          <p:nvPr/>
        </p:nvSpPr>
        <p:spPr>
          <a:xfrm>
            <a:off x="1541780" y="587888"/>
            <a:ext cx="5258640" cy="1254201"/>
          </a:xfrm>
          <a:prstGeom prst="rect">
            <a:avLst/>
          </a:prstGeom>
        </p:spPr>
        <p:txBody>
          <a:bodyPr wrap="square" lIns="0" tIns="0" rIns="0" bIns="0" rtlCol="0">
            <a:noAutofit/>
          </a:bodyPr>
          <a:lstStyle/>
          <a:p>
            <a:pPr marL="12700">
              <a:lnSpc>
                <a:spcPts val="4590"/>
              </a:lnSpc>
              <a:spcBef>
                <a:spcPts val="229"/>
              </a:spcBef>
            </a:pPr>
            <a:r>
              <a:rPr sz="4400" spc="0" dirty="0" smtClean="0">
                <a:solidFill>
                  <a:srgbClr val="FE0915"/>
                </a:solidFill>
                <a:latin typeface="Times New Roman"/>
                <a:cs typeface="Times New Roman"/>
              </a:rPr>
              <a:t>VIOLATION</a:t>
            </a:r>
            <a:r>
              <a:rPr sz="4400" spc="-241" dirty="0" smtClean="0">
                <a:solidFill>
                  <a:srgbClr val="FE0915"/>
                </a:solidFill>
                <a:latin typeface="Times New Roman"/>
                <a:cs typeface="Times New Roman"/>
              </a:rPr>
              <a:t> </a:t>
            </a:r>
            <a:r>
              <a:rPr sz="4400" spc="0" dirty="0" smtClean="0">
                <a:solidFill>
                  <a:srgbClr val="FE0915"/>
                </a:solidFill>
                <a:latin typeface="Times New Roman"/>
                <a:cs typeface="Times New Roman"/>
              </a:rPr>
              <a:t>OF</a:t>
            </a:r>
            <a:r>
              <a:rPr sz="4400" spc="-56" dirty="0" smtClean="0">
                <a:solidFill>
                  <a:srgbClr val="FE0915"/>
                </a:solidFill>
                <a:latin typeface="Times New Roman"/>
                <a:cs typeface="Times New Roman"/>
              </a:rPr>
              <a:t> </a:t>
            </a:r>
            <a:r>
              <a:rPr sz="4400" spc="0" dirty="0" smtClean="0">
                <a:solidFill>
                  <a:srgbClr val="FE0915"/>
                </a:solidFill>
                <a:latin typeface="Times New Roman"/>
                <a:cs typeface="Times New Roman"/>
              </a:rPr>
              <a:t>THE</a:t>
            </a:r>
            <a:endParaRPr sz="4400">
              <a:latin typeface="Times New Roman"/>
              <a:cs typeface="Times New Roman"/>
            </a:endParaRPr>
          </a:p>
          <a:p>
            <a:pPr marL="1215249" marR="83781">
              <a:lnSpc>
                <a:spcPct val="95825"/>
              </a:lnSpc>
            </a:pPr>
            <a:r>
              <a:rPr sz="4400" spc="0" dirty="0" smtClean="0">
                <a:solidFill>
                  <a:srgbClr val="FE0915"/>
                </a:solidFill>
                <a:latin typeface="Times New Roman"/>
                <a:cs typeface="Times New Roman"/>
              </a:rPr>
              <a:t>AMENDMENT</a:t>
            </a:r>
            <a:endParaRPr sz="4400">
              <a:latin typeface="Times New Roman"/>
              <a:cs typeface="Times New Roman"/>
            </a:endParaRPr>
          </a:p>
        </p:txBody>
      </p:sp>
      <p:sp>
        <p:nvSpPr>
          <p:cNvPr id="3" name="object 3"/>
          <p:cNvSpPr txBox="1"/>
          <p:nvPr/>
        </p:nvSpPr>
        <p:spPr>
          <a:xfrm>
            <a:off x="6830707" y="587888"/>
            <a:ext cx="853723" cy="583946"/>
          </a:xfrm>
          <a:prstGeom prst="rect">
            <a:avLst/>
          </a:prstGeom>
        </p:spPr>
        <p:txBody>
          <a:bodyPr wrap="square" lIns="0" tIns="0" rIns="0" bIns="0" rtlCol="0">
            <a:noAutofit/>
          </a:bodyPr>
          <a:lstStyle/>
          <a:p>
            <a:pPr marL="12700">
              <a:lnSpc>
                <a:spcPts val="4590"/>
              </a:lnSpc>
              <a:spcBef>
                <a:spcPts val="229"/>
              </a:spcBef>
            </a:pPr>
            <a:r>
              <a:rPr sz="4400" spc="0" dirty="0" smtClean="0">
                <a:solidFill>
                  <a:srgbClr val="FE0915"/>
                </a:solidFill>
                <a:latin typeface="Times New Roman"/>
                <a:cs typeface="Times New Roman"/>
              </a:rPr>
              <a:t>3rd</a:t>
            </a:r>
            <a:endParaRPr sz="4400">
              <a:latin typeface="Times New Roman"/>
              <a:cs typeface="Times New Roman"/>
            </a:endParaRPr>
          </a:p>
        </p:txBody>
      </p:sp>
      <p:sp>
        <p:nvSpPr>
          <p:cNvPr id="2" name="object 2"/>
          <p:cNvSpPr txBox="1"/>
          <p:nvPr/>
        </p:nvSpPr>
        <p:spPr>
          <a:xfrm>
            <a:off x="1145540" y="3003482"/>
            <a:ext cx="5439531" cy="1579880"/>
          </a:xfrm>
          <a:prstGeom prst="rect">
            <a:avLst/>
          </a:prstGeom>
        </p:spPr>
        <p:txBody>
          <a:bodyPr wrap="square" lIns="0" tIns="0" rIns="0" bIns="0" rtlCol="0">
            <a:noAutofit/>
          </a:bodyPr>
          <a:lstStyle/>
          <a:p>
            <a:pPr marL="12700">
              <a:lnSpc>
                <a:spcPts val="3770"/>
              </a:lnSpc>
              <a:spcBef>
                <a:spcPts val="188"/>
              </a:spcBef>
            </a:pPr>
            <a:r>
              <a:rPr sz="3600" spc="0" dirty="0" smtClean="0">
                <a:solidFill>
                  <a:srgbClr val="FFFFFF"/>
                </a:solidFill>
                <a:latin typeface="Times New Roman"/>
                <a:cs typeface="Times New Roman"/>
              </a:rPr>
              <a:t>Guarantee of the Right not to</a:t>
            </a:r>
            <a:endParaRPr sz="3600">
              <a:latin typeface="Times New Roman"/>
              <a:cs typeface="Times New Roman"/>
            </a:endParaRPr>
          </a:p>
          <a:p>
            <a:pPr marL="12700" marR="216888" indent="0">
              <a:lnSpc>
                <a:spcPct val="100041"/>
              </a:lnSpc>
            </a:pPr>
            <a:r>
              <a:rPr sz="3600" spc="0" dirty="0" smtClean="0">
                <a:solidFill>
                  <a:srgbClr val="FFFFFF"/>
                </a:solidFill>
                <a:latin typeface="Times New Roman"/>
                <a:cs typeface="Times New Roman"/>
              </a:rPr>
              <a:t>quarter (house) soldiers in peacetime in private homes.</a:t>
            </a:r>
            <a:endParaRPr sz="3600">
              <a:latin typeface="Times New Roman"/>
              <a:cs typeface="Times New Roman"/>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p:nvPr/>
        </p:nvSpPr>
        <p:spPr>
          <a:xfrm>
            <a:off x="-1523" y="-1524"/>
            <a:ext cx="9147048" cy="6861048"/>
          </a:xfrm>
          <a:prstGeom prst="rect">
            <a:avLst/>
          </a:prstGeom>
          <a:blipFill>
            <a:blip r:embed="rId2" cstate="print"/>
            <a:stretch>
              <a:fillRect/>
            </a:stretch>
          </a:blipFill>
        </p:spPr>
        <p:txBody>
          <a:bodyPr wrap="square" lIns="0" tIns="0" rIns="0" bIns="0" rtlCol="0">
            <a:noAutofit/>
          </a:bodyPr>
          <a:lstStyle/>
          <a:p>
            <a:endParaRPr/>
          </a:p>
        </p:txBody>
      </p:sp>
      <p:sp>
        <p:nvSpPr>
          <p:cNvPr id="4" name="object 4"/>
          <p:cNvSpPr/>
          <p:nvPr/>
        </p:nvSpPr>
        <p:spPr>
          <a:xfrm>
            <a:off x="8807957" y="-1524"/>
            <a:ext cx="337566" cy="6861048"/>
          </a:xfrm>
          <a:prstGeom prst="rect">
            <a:avLst/>
          </a:prstGeom>
          <a:blipFill>
            <a:blip r:embed="rId3" cstate="print"/>
            <a:stretch>
              <a:fillRect/>
            </a:stretch>
          </a:blipFill>
        </p:spPr>
        <p:txBody>
          <a:bodyPr wrap="square" lIns="0" tIns="0" rIns="0" bIns="0" rtlCol="0">
            <a:noAutofit/>
          </a:bodyPr>
          <a:lstStyle/>
          <a:p>
            <a:endParaRPr/>
          </a:p>
        </p:txBody>
      </p:sp>
      <p:sp>
        <p:nvSpPr>
          <p:cNvPr id="5" name="object 5"/>
          <p:cNvSpPr/>
          <p:nvPr/>
        </p:nvSpPr>
        <p:spPr>
          <a:xfrm>
            <a:off x="-9905" y="4488942"/>
            <a:ext cx="5754623" cy="2368295"/>
          </a:xfrm>
          <a:prstGeom prst="rect">
            <a:avLst/>
          </a:prstGeom>
          <a:blipFill>
            <a:blip r:embed="rId4" cstate="print"/>
            <a:stretch>
              <a:fillRect/>
            </a:stretch>
          </a:blipFill>
        </p:spPr>
        <p:txBody>
          <a:bodyPr wrap="square" lIns="0" tIns="0" rIns="0" bIns="0" rtlCol="0">
            <a:noAutofit/>
          </a:bodyPr>
          <a:lstStyle/>
          <a:p>
            <a:endParaRPr/>
          </a:p>
        </p:txBody>
      </p:sp>
      <p:sp>
        <p:nvSpPr>
          <p:cNvPr id="6" name="object 6"/>
          <p:cNvSpPr/>
          <p:nvPr/>
        </p:nvSpPr>
        <p:spPr>
          <a:xfrm>
            <a:off x="0" y="3817620"/>
            <a:ext cx="8164067" cy="3019044"/>
          </a:xfrm>
          <a:prstGeom prst="rect">
            <a:avLst/>
          </a:prstGeom>
          <a:blipFill>
            <a:blip r:embed="rId5" cstate="print"/>
            <a:stretch>
              <a:fillRect/>
            </a:stretch>
          </a:blipFill>
        </p:spPr>
        <p:txBody>
          <a:bodyPr wrap="square" lIns="0" tIns="0" rIns="0" bIns="0" rtlCol="0">
            <a:noAutofit/>
          </a:bodyPr>
          <a:lstStyle/>
          <a:p>
            <a:endParaRPr/>
          </a:p>
        </p:txBody>
      </p:sp>
      <p:sp>
        <p:nvSpPr>
          <p:cNvPr id="7" name="object 7"/>
          <p:cNvSpPr/>
          <p:nvPr/>
        </p:nvSpPr>
        <p:spPr>
          <a:xfrm>
            <a:off x="0" y="3146298"/>
            <a:ext cx="9143238" cy="3690366"/>
          </a:xfrm>
          <a:prstGeom prst="rect">
            <a:avLst/>
          </a:prstGeom>
          <a:blipFill>
            <a:blip r:embed="rId6" cstate="print"/>
            <a:stretch>
              <a:fillRect/>
            </a:stretch>
          </a:blipFill>
        </p:spPr>
        <p:txBody>
          <a:bodyPr wrap="square" lIns="0" tIns="0" rIns="0" bIns="0" rtlCol="0">
            <a:noAutofit/>
          </a:bodyPr>
          <a:lstStyle/>
          <a:p>
            <a:endParaRPr/>
          </a:p>
        </p:txBody>
      </p:sp>
      <p:sp>
        <p:nvSpPr>
          <p:cNvPr id="8" name="object 8"/>
          <p:cNvSpPr/>
          <p:nvPr/>
        </p:nvSpPr>
        <p:spPr>
          <a:xfrm>
            <a:off x="0" y="2460498"/>
            <a:ext cx="9143238" cy="2497073"/>
          </a:xfrm>
          <a:prstGeom prst="rect">
            <a:avLst/>
          </a:prstGeom>
          <a:blipFill>
            <a:blip r:embed="rId7" cstate="print"/>
            <a:stretch>
              <a:fillRect/>
            </a:stretch>
          </a:blipFill>
        </p:spPr>
        <p:txBody>
          <a:bodyPr wrap="square" lIns="0" tIns="0" rIns="0" bIns="0" rtlCol="0">
            <a:noAutofit/>
          </a:bodyPr>
          <a:lstStyle/>
          <a:p>
            <a:endParaRPr/>
          </a:p>
        </p:txBody>
      </p:sp>
      <p:sp>
        <p:nvSpPr>
          <p:cNvPr id="9" name="object 9"/>
          <p:cNvSpPr/>
          <p:nvPr/>
        </p:nvSpPr>
        <p:spPr>
          <a:xfrm>
            <a:off x="0" y="1793748"/>
            <a:ext cx="9143238" cy="1539239"/>
          </a:xfrm>
          <a:prstGeom prst="rect">
            <a:avLst/>
          </a:prstGeom>
          <a:blipFill>
            <a:blip r:embed="rId8" cstate="print"/>
            <a:stretch>
              <a:fillRect/>
            </a:stretch>
          </a:blipFill>
        </p:spPr>
        <p:txBody>
          <a:bodyPr wrap="square" lIns="0" tIns="0" rIns="0" bIns="0" rtlCol="0">
            <a:noAutofit/>
          </a:bodyPr>
          <a:lstStyle/>
          <a:p>
            <a:endParaRPr/>
          </a:p>
        </p:txBody>
      </p:sp>
      <p:sp>
        <p:nvSpPr>
          <p:cNvPr id="10" name="object 10"/>
          <p:cNvSpPr/>
          <p:nvPr/>
        </p:nvSpPr>
        <p:spPr>
          <a:xfrm>
            <a:off x="0" y="-21335"/>
            <a:ext cx="9143238" cy="1683257"/>
          </a:xfrm>
          <a:prstGeom prst="rect">
            <a:avLst/>
          </a:prstGeom>
          <a:blipFill>
            <a:blip r:embed="rId9" cstate="print"/>
            <a:stretch>
              <a:fillRect/>
            </a:stretch>
          </a:blipFill>
        </p:spPr>
        <p:txBody>
          <a:bodyPr wrap="square" lIns="0" tIns="0" rIns="0" bIns="0" rtlCol="0">
            <a:noAutofit/>
          </a:bodyPr>
          <a:lstStyle/>
          <a:p>
            <a:endParaRPr/>
          </a:p>
        </p:txBody>
      </p:sp>
      <p:sp>
        <p:nvSpPr>
          <p:cNvPr id="11" name="object 11"/>
          <p:cNvSpPr/>
          <p:nvPr/>
        </p:nvSpPr>
        <p:spPr>
          <a:xfrm>
            <a:off x="0" y="-21335"/>
            <a:ext cx="8388095" cy="1068323"/>
          </a:xfrm>
          <a:prstGeom prst="rect">
            <a:avLst/>
          </a:prstGeom>
          <a:blipFill>
            <a:blip r:embed="rId10" cstate="print"/>
            <a:stretch>
              <a:fillRect/>
            </a:stretch>
          </a:blipFill>
        </p:spPr>
        <p:txBody>
          <a:bodyPr wrap="square" lIns="0" tIns="0" rIns="0" bIns="0" rtlCol="0">
            <a:noAutofit/>
          </a:bodyPr>
          <a:lstStyle/>
          <a:p>
            <a:endParaRPr/>
          </a:p>
        </p:txBody>
      </p:sp>
      <p:sp>
        <p:nvSpPr>
          <p:cNvPr id="12" name="object 12"/>
          <p:cNvSpPr/>
          <p:nvPr/>
        </p:nvSpPr>
        <p:spPr>
          <a:xfrm>
            <a:off x="0" y="-21335"/>
            <a:ext cx="4578095" cy="454151"/>
          </a:xfrm>
          <a:prstGeom prst="rect">
            <a:avLst/>
          </a:prstGeom>
          <a:blipFill>
            <a:blip r:embed="rId11" cstate="print"/>
            <a:stretch>
              <a:fillRect/>
            </a:stretch>
          </a:blipFill>
        </p:spPr>
        <p:txBody>
          <a:bodyPr wrap="square" lIns="0" tIns="0" rIns="0" bIns="0" rtlCol="0">
            <a:noAutofit/>
          </a:bodyPr>
          <a:lstStyle/>
          <a:p>
            <a:endParaRPr/>
          </a:p>
        </p:txBody>
      </p:sp>
      <p:sp>
        <p:nvSpPr>
          <p:cNvPr id="2" name="object 2"/>
          <p:cNvSpPr txBox="1"/>
          <p:nvPr/>
        </p:nvSpPr>
        <p:spPr>
          <a:xfrm>
            <a:off x="612140" y="313568"/>
            <a:ext cx="7953891" cy="3460512"/>
          </a:xfrm>
          <a:prstGeom prst="rect">
            <a:avLst/>
          </a:prstGeom>
        </p:spPr>
        <p:txBody>
          <a:bodyPr wrap="square" lIns="0" tIns="0" rIns="0" bIns="0" rtlCol="0">
            <a:noAutofit/>
          </a:bodyPr>
          <a:lstStyle/>
          <a:p>
            <a:pPr marL="2557018" marR="66160">
              <a:lnSpc>
                <a:spcPts val="4590"/>
              </a:lnSpc>
              <a:spcBef>
                <a:spcPts val="229"/>
              </a:spcBef>
            </a:pPr>
            <a:r>
              <a:rPr sz="4400" spc="0" dirty="0" smtClean="0">
                <a:solidFill>
                  <a:srgbClr val="FECB64"/>
                </a:solidFill>
                <a:latin typeface="Times New Roman"/>
                <a:cs typeface="Times New Roman"/>
              </a:rPr>
              <a:t>Scenario 11</a:t>
            </a:r>
            <a:endParaRPr sz="4400">
              <a:latin typeface="Times New Roman"/>
              <a:cs typeface="Times New Roman"/>
            </a:endParaRPr>
          </a:p>
          <a:p>
            <a:pPr marL="12700">
              <a:lnSpc>
                <a:spcPct val="100041"/>
              </a:lnSpc>
              <a:spcBef>
                <a:spcPts val="983"/>
              </a:spcBef>
            </a:pPr>
            <a:r>
              <a:rPr sz="3600" spc="0" dirty="0" smtClean="0">
                <a:solidFill>
                  <a:srgbClr val="FFFFFF"/>
                </a:solidFill>
                <a:latin typeface="Times New Roman"/>
                <a:cs typeface="Times New Roman"/>
              </a:rPr>
              <a:t>Because Member of Congress are unhappy with students’ standardized test scores in many states, they pass a federal law that abolishes local school boards and requires</a:t>
            </a:r>
            <a:endParaRPr sz="3600">
              <a:latin typeface="Times New Roman"/>
              <a:cs typeface="Times New Roman"/>
            </a:endParaRPr>
          </a:p>
          <a:p>
            <a:pPr marL="12700" marR="66160">
              <a:lnSpc>
                <a:spcPct val="95825"/>
              </a:lnSpc>
              <a:spcBef>
                <a:spcPts val="5"/>
              </a:spcBef>
            </a:pPr>
            <a:r>
              <a:rPr sz="3600" spc="0" dirty="0" smtClean="0">
                <a:solidFill>
                  <a:srgbClr val="FFFFFF"/>
                </a:solidFill>
                <a:latin typeface="Times New Roman"/>
                <a:cs typeface="Times New Roman"/>
              </a:rPr>
              <a:t>a standardized national curriculum</a:t>
            </a:r>
            <a:endParaRPr sz="3600">
              <a:latin typeface="Times New Roman"/>
              <a:cs typeface="Times New Roman"/>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p:nvPr/>
        </p:nvSpPr>
        <p:spPr>
          <a:xfrm>
            <a:off x="-1523" y="-1524"/>
            <a:ext cx="9147048" cy="6861048"/>
          </a:xfrm>
          <a:prstGeom prst="rect">
            <a:avLst/>
          </a:prstGeom>
          <a:blipFill>
            <a:blip r:embed="rId2" cstate="print"/>
            <a:stretch>
              <a:fillRect/>
            </a:stretch>
          </a:blipFill>
        </p:spPr>
        <p:txBody>
          <a:bodyPr wrap="square" lIns="0" tIns="0" rIns="0" bIns="0" rtlCol="0">
            <a:noAutofit/>
          </a:bodyPr>
          <a:lstStyle/>
          <a:p>
            <a:endParaRPr/>
          </a:p>
        </p:txBody>
      </p:sp>
      <p:sp>
        <p:nvSpPr>
          <p:cNvPr id="4" name="object 4"/>
          <p:cNvSpPr/>
          <p:nvPr/>
        </p:nvSpPr>
        <p:spPr>
          <a:xfrm>
            <a:off x="8807957" y="-1524"/>
            <a:ext cx="337566" cy="6861048"/>
          </a:xfrm>
          <a:prstGeom prst="rect">
            <a:avLst/>
          </a:prstGeom>
          <a:blipFill>
            <a:blip r:embed="rId3" cstate="print"/>
            <a:stretch>
              <a:fillRect/>
            </a:stretch>
          </a:blipFill>
        </p:spPr>
        <p:txBody>
          <a:bodyPr wrap="square" lIns="0" tIns="0" rIns="0" bIns="0" rtlCol="0">
            <a:noAutofit/>
          </a:bodyPr>
          <a:lstStyle/>
          <a:p>
            <a:endParaRPr/>
          </a:p>
        </p:txBody>
      </p:sp>
      <p:sp>
        <p:nvSpPr>
          <p:cNvPr id="5" name="object 5"/>
          <p:cNvSpPr/>
          <p:nvPr/>
        </p:nvSpPr>
        <p:spPr>
          <a:xfrm>
            <a:off x="-9905" y="4488942"/>
            <a:ext cx="5754623" cy="2368295"/>
          </a:xfrm>
          <a:prstGeom prst="rect">
            <a:avLst/>
          </a:prstGeom>
          <a:blipFill>
            <a:blip r:embed="rId4" cstate="print"/>
            <a:stretch>
              <a:fillRect/>
            </a:stretch>
          </a:blipFill>
        </p:spPr>
        <p:txBody>
          <a:bodyPr wrap="square" lIns="0" tIns="0" rIns="0" bIns="0" rtlCol="0">
            <a:noAutofit/>
          </a:bodyPr>
          <a:lstStyle/>
          <a:p>
            <a:endParaRPr/>
          </a:p>
        </p:txBody>
      </p:sp>
      <p:sp>
        <p:nvSpPr>
          <p:cNvPr id="6" name="object 6"/>
          <p:cNvSpPr/>
          <p:nvPr/>
        </p:nvSpPr>
        <p:spPr>
          <a:xfrm>
            <a:off x="0" y="3817620"/>
            <a:ext cx="8164067" cy="3019044"/>
          </a:xfrm>
          <a:prstGeom prst="rect">
            <a:avLst/>
          </a:prstGeom>
          <a:blipFill>
            <a:blip r:embed="rId5" cstate="print"/>
            <a:stretch>
              <a:fillRect/>
            </a:stretch>
          </a:blipFill>
        </p:spPr>
        <p:txBody>
          <a:bodyPr wrap="square" lIns="0" tIns="0" rIns="0" bIns="0" rtlCol="0">
            <a:noAutofit/>
          </a:bodyPr>
          <a:lstStyle/>
          <a:p>
            <a:endParaRPr/>
          </a:p>
        </p:txBody>
      </p:sp>
      <p:sp>
        <p:nvSpPr>
          <p:cNvPr id="7" name="object 7"/>
          <p:cNvSpPr/>
          <p:nvPr/>
        </p:nvSpPr>
        <p:spPr>
          <a:xfrm>
            <a:off x="0" y="3146298"/>
            <a:ext cx="9143238" cy="3690366"/>
          </a:xfrm>
          <a:prstGeom prst="rect">
            <a:avLst/>
          </a:prstGeom>
          <a:blipFill>
            <a:blip r:embed="rId6" cstate="print"/>
            <a:stretch>
              <a:fillRect/>
            </a:stretch>
          </a:blipFill>
        </p:spPr>
        <p:txBody>
          <a:bodyPr wrap="square" lIns="0" tIns="0" rIns="0" bIns="0" rtlCol="0">
            <a:noAutofit/>
          </a:bodyPr>
          <a:lstStyle/>
          <a:p>
            <a:endParaRPr/>
          </a:p>
        </p:txBody>
      </p:sp>
      <p:sp>
        <p:nvSpPr>
          <p:cNvPr id="8" name="object 8"/>
          <p:cNvSpPr/>
          <p:nvPr/>
        </p:nvSpPr>
        <p:spPr>
          <a:xfrm>
            <a:off x="0" y="2460498"/>
            <a:ext cx="9143238" cy="2497073"/>
          </a:xfrm>
          <a:prstGeom prst="rect">
            <a:avLst/>
          </a:prstGeom>
          <a:blipFill>
            <a:blip r:embed="rId7" cstate="print"/>
            <a:stretch>
              <a:fillRect/>
            </a:stretch>
          </a:blipFill>
        </p:spPr>
        <p:txBody>
          <a:bodyPr wrap="square" lIns="0" tIns="0" rIns="0" bIns="0" rtlCol="0">
            <a:noAutofit/>
          </a:bodyPr>
          <a:lstStyle/>
          <a:p>
            <a:endParaRPr/>
          </a:p>
        </p:txBody>
      </p:sp>
      <p:sp>
        <p:nvSpPr>
          <p:cNvPr id="9" name="object 9"/>
          <p:cNvSpPr/>
          <p:nvPr/>
        </p:nvSpPr>
        <p:spPr>
          <a:xfrm>
            <a:off x="0" y="1793748"/>
            <a:ext cx="9143238" cy="1539239"/>
          </a:xfrm>
          <a:prstGeom prst="rect">
            <a:avLst/>
          </a:prstGeom>
          <a:blipFill>
            <a:blip r:embed="rId8" cstate="print"/>
            <a:stretch>
              <a:fillRect/>
            </a:stretch>
          </a:blipFill>
        </p:spPr>
        <p:txBody>
          <a:bodyPr wrap="square" lIns="0" tIns="0" rIns="0" bIns="0" rtlCol="0">
            <a:noAutofit/>
          </a:bodyPr>
          <a:lstStyle/>
          <a:p>
            <a:endParaRPr/>
          </a:p>
        </p:txBody>
      </p:sp>
      <p:sp>
        <p:nvSpPr>
          <p:cNvPr id="10" name="object 10"/>
          <p:cNvSpPr/>
          <p:nvPr/>
        </p:nvSpPr>
        <p:spPr>
          <a:xfrm>
            <a:off x="0" y="-21335"/>
            <a:ext cx="9143238" cy="1683257"/>
          </a:xfrm>
          <a:prstGeom prst="rect">
            <a:avLst/>
          </a:prstGeom>
          <a:blipFill>
            <a:blip r:embed="rId9" cstate="print"/>
            <a:stretch>
              <a:fillRect/>
            </a:stretch>
          </a:blipFill>
        </p:spPr>
        <p:txBody>
          <a:bodyPr wrap="square" lIns="0" tIns="0" rIns="0" bIns="0" rtlCol="0">
            <a:noAutofit/>
          </a:bodyPr>
          <a:lstStyle/>
          <a:p>
            <a:endParaRPr/>
          </a:p>
        </p:txBody>
      </p:sp>
      <p:sp>
        <p:nvSpPr>
          <p:cNvPr id="11" name="object 11"/>
          <p:cNvSpPr/>
          <p:nvPr/>
        </p:nvSpPr>
        <p:spPr>
          <a:xfrm>
            <a:off x="0" y="-21335"/>
            <a:ext cx="8388095" cy="1068323"/>
          </a:xfrm>
          <a:prstGeom prst="rect">
            <a:avLst/>
          </a:prstGeom>
          <a:blipFill>
            <a:blip r:embed="rId10" cstate="print"/>
            <a:stretch>
              <a:fillRect/>
            </a:stretch>
          </a:blipFill>
        </p:spPr>
        <p:txBody>
          <a:bodyPr wrap="square" lIns="0" tIns="0" rIns="0" bIns="0" rtlCol="0">
            <a:noAutofit/>
          </a:bodyPr>
          <a:lstStyle/>
          <a:p>
            <a:endParaRPr/>
          </a:p>
        </p:txBody>
      </p:sp>
      <p:sp>
        <p:nvSpPr>
          <p:cNvPr id="12" name="object 12"/>
          <p:cNvSpPr/>
          <p:nvPr/>
        </p:nvSpPr>
        <p:spPr>
          <a:xfrm>
            <a:off x="0" y="-21335"/>
            <a:ext cx="4578095" cy="454151"/>
          </a:xfrm>
          <a:prstGeom prst="rect">
            <a:avLst/>
          </a:prstGeom>
          <a:blipFill>
            <a:blip r:embed="rId11" cstate="print"/>
            <a:stretch>
              <a:fillRect/>
            </a:stretch>
          </a:blipFill>
        </p:spPr>
        <p:txBody>
          <a:bodyPr wrap="square" lIns="0" tIns="0" rIns="0" bIns="0" rtlCol="0">
            <a:noAutofit/>
          </a:bodyPr>
          <a:lstStyle/>
          <a:p>
            <a:endParaRPr/>
          </a:p>
        </p:txBody>
      </p:sp>
      <p:sp>
        <p:nvSpPr>
          <p:cNvPr id="2" name="object 2"/>
          <p:cNvSpPr txBox="1"/>
          <p:nvPr/>
        </p:nvSpPr>
        <p:spPr>
          <a:xfrm>
            <a:off x="1145540" y="587888"/>
            <a:ext cx="6811086" cy="5428033"/>
          </a:xfrm>
          <a:prstGeom prst="rect">
            <a:avLst/>
          </a:prstGeom>
        </p:spPr>
        <p:txBody>
          <a:bodyPr wrap="square" lIns="0" tIns="0" rIns="0" bIns="0" rtlCol="0">
            <a:noAutofit/>
          </a:bodyPr>
          <a:lstStyle/>
          <a:p>
            <a:pPr marL="230143" marR="189739" algn="ctr">
              <a:lnSpc>
                <a:spcPts val="4590"/>
              </a:lnSpc>
              <a:spcBef>
                <a:spcPts val="229"/>
              </a:spcBef>
            </a:pPr>
            <a:r>
              <a:rPr sz="4400" spc="0" dirty="0" smtClean="0">
                <a:solidFill>
                  <a:srgbClr val="FE0915"/>
                </a:solidFill>
                <a:latin typeface="Times New Roman"/>
                <a:cs typeface="Times New Roman"/>
              </a:rPr>
              <a:t>VIOLATION</a:t>
            </a:r>
            <a:r>
              <a:rPr sz="4400" spc="-241" dirty="0" smtClean="0">
                <a:solidFill>
                  <a:srgbClr val="FE0915"/>
                </a:solidFill>
                <a:latin typeface="Times New Roman"/>
                <a:cs typeface="Times New Roman"/>
              </a:rPr>
              <a:t> </a:t>
            </a:r>
            <a:r>
              <a:rPr sz="4400" spc="0" dirty="0" smtClean="0">
                <a:solidFill>
                  <a:srgbClr val="FE0915"/>
                </a:solidFill>
                <a:latin typeface="Times New Roman"/>
                <a:cs typeface="Times New Roman"/>
              </a:rPr>
              <a:t>OF</a:t>
            </a:r>
            <a:r>
              <a:rPr sz="4400" spc="-56" dirty="0" smtClean="0">
                <a:solidFill>
                  <a:srgbClr val="FE0915"/>
                </a:solidFill>
                <a:latin typeface="Times New Roman"/>
                <a:cs typeface="Times New Roman"/>
              </a:rPr>
              <a:t> </a:t>
            </a:r>
            <a:r>
              <a:rPr sz="4400" spc="0" dirty="0" smtClean="0">
                <a:solidFill>
                  <a:srgbClr val="FE0915"/>
                </a:solidFill>
                <a:latin typeface="Times New Roman"/>
                <a:cs typeface="Times New Roman"/>
              </a:rPr>
              <a:t>THE 10th</a:t>
            </a:r>
            <a:endParaRPr sz="4400">
              <a:latin typeface="Times New Roman"/>
              <a:cs typeface="Times New Roman"/>
            </a:endParaRPr>
          </a:p>
          <a:p>
            <a:pPr marL="1556689" marR="1515727" algn="ctr">
              <a:lnSpc>
                <a:spcPct val="95825"/>
              </a:lnSpc>
            </a:pPr>
            <a:r>
              <a:rPr sz="4400" spc="0" dirty="0" smtClean="0">
                <a:solidFill>
                  <a:srgbClr val="FE0915"/>
                </a:solidFill>
                <a:latin typeface="Times New Roman"/>
                <a:cs typeface="Times New Roman"/>
              </a:rPr>
              <a:t>AMENDMENT</a:t>
            </a:r>
            <a:endParaRPr sz="4400">
              <a:latin typeface="Times New Roman"/>
              <a:cs typeface="Times New Roman"/>
            </a:endParaRPr>
          </a:p>
          <a:p>
            <a:pPr marL="12700">
              <a:lnSpc>
                <a:spcPct val="100041"/>
              </a:lnSpc>
              <a:spcBef>
                <a:spcPts val="2781"/>
              </a:spcBef>
            </a:pPr>
            <a:r>
              <a:rPr sz="3600" spc="0" dirty="0" smtClean="0">
                <a:solidFill>
                  <a:srgbClr val="FFFFFF"/>
                </a:solidFill>
                <a:latin typeface="Times New Roman"/>
                <a:cs typeface="Times New Roman"/>
              </a:rPr>
              <a:t>Reservation of power to the people and the states. Under principles of federalism, if the Constitution does not grant the power to the federal government (as in this case, for regulating education), it is a power reserved to the states and the people.</a:t>
            </a:r>
            <a:endParaRPr sz="3600">
              <a:latin typeface="Times New Roman"/>
              <a:cs typeface="Times New Roman"/>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p:nvPr/>
        </p:nvSpPr>
        <p:spPr>
          <a:xfrm>
            <a:off x="-1523" y="-1524"/>
            <a:ext cx="9147048" cy="6861048"/>
          </a:xfrm>
          <a:prstGeom prst="rect">
            <a:avLst/>
          </a:prstGeom>
          <a:blipFill>
            <a:blip r:embed="rId2" cstate="print"/>
            <a:stretch>
              <a:fillRect/>
            </a:stretch>
          </a:blipFill>
        </p:spPr>
        <p:txBody>
          <a:bodyPr wrap="square" lIns="0" tIns="0" rIns="0" bIns="0" rtlCol="0">
            <a:noAutofit/>
          </a:bodyPr>
          <a:lstStyle/>
          <a:p>
            <a:endParaRPr/>
          </a:p>
        </p:txBody>
      </p:sp>
      <p:sp>
        <p:nvSpPr>
          <p:cNvPr id="4" name="object 4"/>
          <p:cNvSpPr/>
          <p:nvPr/>
        </p:nvSpPr>
        <p:spPr>
          <a:xfrm>
            <a:off x="8807957" y="-1524"/>
            <a:ext cx="337566" cy="6861048"/>
          </a:xfrm>
          <a:prstGeom prst="rect">
            <a:avLst/>
          </a:prstGeom>
          <a:blipFill>
            <a:blip r:embed="rId3" cstate="print"/>
            <a:stretch>
              <a:fillRect/>
            </a:stretch>
          </a:blipFill>
        </p:spPr>
        <p:txBody>
          <a:bodyPr wrap="square" lIns="0" tIns="0" rIns="0" bIns="0" rtlCol="0">
            <a:noAutofit/>
          </a:bodyPr>
          <a:lstStyle/>
          <a:p>
            <a:endParaRPr/>
          </a:p>
        </p:txBody>
      </p:sp>
      <p:sp>
        <p:nvSpPr>
          <p:cNvPr id="5" name="object 5"/>
          <p:cNvSpPr/>
          <p:nvPr/>
        </p:nvSpPr>
        <p:spPr>
          <a:xfrm>
            <a:off x="-9905" y="4488942"/>
            <a:ext cx="5754623" cy="2368295"/>
          </a:xfrm>
          <a:prstGeom prst="rect">
            <a:avLst/>
          </a:prstGeom>
          <a:blipFill>
            <a:blip r:embed="rId4" cstate="print"/>
            <a:stretch>
              <a:fillRect/>
            </a:stretch>
          </a:blipFill>
        </p:spPr>
        <p:txBody>
          <a:bodyPr wrap="square" lIns="0" tIns="0" rIns="0" bIns="0" rtlCol="0">
            <a:noAutofit/>
          </a:bodyPr>
          <a:lstStyle/>
          <a:p>
            <a:endParaRPr/>
          </a:p>
        </p:txBody>
      </p:sp>
      <p:sp>
        <p:nvSpPr>
          <p:cNvPr id="6" name="object 6"/>
          <p:cNvSpPr/>
          <p:nvPr/>
        </p:nvSpPr>
        <p:spPr>
          <a:xfrm>
            <a:off x="0" y="3817620"/>
            <a:ext cx="8164067" cy="3019044"/>
          </a:xfrm>
          <a:prstGeom prst="rect">
            <a:avLst/>
          </a:prstGeom>
          <a:blipFill>
            <a:blip r:embed="rId5" cstate="print"/>
            <a:stretch>
              <a:fillRect/>
            </a:stretch>
          </a:blipFill>
        </p:spPr>
        <p:txBody>
          <a:bodyPr wrap="square" lIns="0" tIns="0" rIns="0" bIns="0" rtlCol="0">
            <a:noAutofit/>
          </a:bodyPr>
          <a:lstStyle/>
          <a:p>
            <a:endParaRPr/>
          </a:p>
        </p:txBody>
      </p:sp>
      <p:sp>
        <p:nvSpPr>
          <p:cNvPr id="7" name="object 7"/>
          <p:cNvSpPr/>
          <p:nvPr/>
        </p:nvSpPr>
        <p:spPr>
          <a:xfrm>
            <a:off x="0" y="3146298"/>
            <a:ext cx="9143238" cy="3690366"/>
          </a:xfrm>
          <a:prstGeom prst="rect">
            <a:avLst/>
          </a:prstGeom>
          <a:blipFill>
            <a:blip r:embed="rId6" cstate="print"/>
            <a:stretch>
              <a:fillRect/>
            </a:stretch>
          </a:blipFill>
        </p:spPr>
        <p:txBody>
          <a:bodyPr wrap="square" lIns="0" tIns="0" rIns="0" bIns="0" rtlCol="0">
            <a:noAutofit/>
          </a:bodyPr>
          <a:lstStyle/>
          <a:p>
            <a:endParaRPr/>
          </a:p>
        </p:txBody>
      </p:sp>
      <p:sp>
        <p:nvSpPr>
          <p:cNvPr id="8" name="object 8"/>
          <p:cNvSpPr/>
          <p:nvPr/>
        </p:nvSpPr>
        <p:spPr>
          <a:xfrm>
            <a:off x="0" y="2460498"/>
            <a:ext cx="9143238" cy="2497073"/>
          </a:xfrm>
          <a:prstGeom prst="rect">
            <a:avLst/>
          </a:prstGeom>
          <a:blipFill>
            <a:blip r:embed="rId7" cstate="print"/>
            <a:stretch>
              <a:fillRect/>
            </a:stretch>
          </a:blipFill>
        </p:spPr>
        <p:txBody>
          <a:bodyPr wrap="square" lIns="0" tIns="0" rIns="0" bIns="0" rtlCol="0">
            <a:noAutofit/>
          </a:bodyPr>
          <a:lstStyle/>
          <a:p>
            <a:endParaRPr/>
          </a:p>
        </p:txBody>
      </p:sp>
      <p:sp>
        <p:nvSpPr>
          <p:cNvPr id="9" name="object 9"/>
          <p:cNvSpPr/>
          <p:nvPr/>
        </p:nvSpPr>
        <p:spPr>
          <a:xfrm>
            <a:off x="0" y="1793748"/>
            <a:ext cx="9143238" cy="1539239"/>
          </a:xfrm>
          <a:prstGeom prst="rect">
            <a:avLst/>
          </a:prstGeom>
          <a:blipFill>
            <a:blip r:embed="rId8" cstate="print"/>
            <a:stretch>
              <a:fillRect/>
            </a:stretch>
          </a:blipFill>
        </p:spPr>
        <p:txBody>
          <a:bodyPr wrap="square" lIns="0" tIns="0" rIns="0" bIns="0" rtlCol="0">
            <a:noAutofit/>
          </a:bodyPr>
          <a:lstStyle/>
          <a:p>
            <a:endParaRPr/>
          </a:p>
        </p:txBody>
      </p:sp>
      <p:sp>
        <p:nvSpPr>
          <p:cNvPr id="10" name="object 10"/>
          <p:cNvSpPr/>
          <p:nvPr/>
        </p:nvSpPr>
        <p:spPr>
          <a:xfrm>
            <a:off x="0" y="-21335"/>
            <a:ext cx="9143238" cy="1683257"/>
          </a:xfrm>
          <a:prstGeom prst="rect">
            <a:avLst/>
          </a:prstGeom>
          <a:blipFill>
            <a:blip r:embed="rId9" cstate="print"/>
            <a:stretch>
              <a:fillRect/>
            </a:stretch>
          </a:blipFill>
        </p:spPr>
        <p:txBody>
          <a:bodyPr wrap="square" lIns="0" tIns="0" rIns="0" bIns="0" rtlCol="0">
            <a:noAutofit/>
          </a:bodyPr>
          <a:lstStyle/>
          <a:p>
            <a:endParaRPr/>
          </a:p>
        </p:txBody>
      </p:sp>
      <p:sp>
        <p:nvSpPr>
          <p:cNvPr id="11" name="object 11"/>
          <p:cNvSpPr/>
          <p:nvPr/>
        </p:nvSpPr>
        <p:spPr>
          <a:xfrm>
            <a:off x="0" y="-21335"/>
            <a:ext cx="8388095" cy="1068323"/>
          </a:xfrm>
          <a:prstGeom prst="rect">
            <a:avLst/>
          </a:prstGeom>
          <a:blipFill>
            <a:blip r:embed="rId10" cstate="print"/>
            <a:stretch>
              <a:fillRect/>
            </a:stretch>
          </a:blipFill>
        </p:spPr>
        <p:txBody>
          <a:bodyPr wrap="square" lIns="0" tIns="0" rIns="0" bIns="0" rtlCol="0">
            <a:noAutofit/>
          </a:bodyPr>
          <a:lstStyle/>
          <a:p>
            <a:endParaRPr/>
          </a:p>
        </p:txBody>
      </p:sp>
      <p:sp>
        <p:nvSpPr>
          <p:cNvPr id="12" name="object 12"/>
          <p:cNvSpPr/>
          <p:nvPr/>
        </p:nvSpPr>
        <p:spPr>
          <a:xfrm>
            <a:off x="0" y="-21335"/>
            <a:ext cx="4578095" cy="454151"/>
          </a:xfrm>
          <a:prstGeom prst="rect">
            <a:avLst/>
          </a:prstGeom>
          <a:blipFill>
            <a:blip r:embed="rId11" cstate="print"/>
            <a:stretch>
              <a:fillRect/>
            </a:stretch>
          </a:blipFill>
        </p:spPr>
        <p:txBody>
          <a:bodyPr wrap="square" lIns="0" tIns="0" rIns="0" bIns="0" rtlCol="0">
            <a:noAutofit/>
          </a:bodyPr>
          <a:lstStyle/>
          <a:p>
            <a:endParaRPr/>
          </a:p>
        </p:txBody>
      </p:sp>
      <p:sp>
        <p:nvSpPr>
          <p:cNvPr id="2" name="object 2"/>
          <p:cNvSpPr txBox="1"/>
          <p:nvPr/>
        </p:nvSpPr>
        <p:spPr>
          <a:xfrm>
            <a:off x="612140" y="313568"/>
            <a:ext cx="7761730" cy="3460512"/>
          </a:xfrm>
          <a:prstGeom prst="rect">
            <a:avLst/>
          </a:prstGeom>
        </p:spPr>
        <p:txBody>
          <a:bodyPr wrap="square" lIns="0" tIns="0" rIns="0" bIns="0" rtlCol="0">
            <a:noAutofit/>
          </a:bodyPr>
          <a:lstStyle/>
          <a:p>
            <a:pPr marL="2557018" marR="66160">
              <a:lnSpc>
                <a:spcPts val="4590"/>
              </a:lnSpc>
              <a:spcBef>
                <a:spcPts val="229"/>
              </a:spcBef>
            </a:pPr>
            <a:r>
              <a:rPr sz="4400" spc="0" dirty="0" smtClean="0">
                <a:solidFill>
                  <a:srgbClr val="FECB64"/>
                </a:solidFill>
                <a:latin typeface="Times New Roman"/>
                <a:cs typeface="Times New Roman"/>
              </a:rPr>
              <a:t>Scenario 12</a:t>
            </a:r>
            <a:endParaRPr sz="4400">
              <a:latin typeface="Times New Roman"/>
              <a:cs typeface="Times New Roman"/>
            </a:endParaRPr>
          </a:p>
          <a:p>
            <a:pPr marL="12700">
              <a:lnSpc>
                <a:spcPct val="99537"/>
              </a:lnSpc>
              <a:spcBef>
                <a:spcPts val="1788"/>
              </a:spcBef>
            </a:pPr>
            <a:r>
              <a:rPr sz="3600" spc="0" dirty="0" smtClean="0">
                <a:solidFill>
                  <a:srgbClr val="FFFFFF"/>
                </a:solidFill>
                <a:latin typeface="Times New Roman"/>
                <a:cs typeface="Times New Roman"/>
              </a:rPr>
              <a:t>You are in the security line at the airport. The transportation safety agent requires you to take off your coat, take off your shoes, and empty your pockets. The agent also completes a pat-down search.</a:t>
            </a:r>
            <a:endParaRPr sz="3600">
              <a:latin typeface="Times New Roman"/>
              <a:cs typeface="Times New Roman"/>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bject 7"/>
          <p:cNvSpPr/>
          <p:nvPr/>
        </p:nvSpPr>
        <p:spPr>
          <a:xfrm>
            <a:off x="-1523" y="-1524"/>
            <a:ext cx="9147048" cy="6861048"/>
          </a:xfrm>
          <a:prstGeom prst="rect">
            <a:avLst/>
          </a:prstGeom>
          <a:blipFill>
            <a:blip r:embed="rId2" cstate="print"/>
            <a:stretch>
              <a:fillRect/>
            </a:stretch>
          </a:blipFill>
        </p:spPr>
        <p:txBody>
          <a:bodyPr wrap="square" lIns="0" tIns="0" rIns="0" bIns="0" rtlCol="0">
            <a:noAutofit/>
          </a:bodyPr>
          <a:lstStyle/>
          <a:p>
            <a:endParaRPr/>
          </a:p>
        </p:txBody>
      </p:sp>
      <p:sp>
        <p:nvSpPr>
          <p:cNvPr id="8" name="object 8"/>
          <p:cNvSpPr/>
          <p:nvPr/>
        </p:nvSpPr>
        <p:spPr>
          <a:xfrm>
            <a:off x="8807957" y="-1524"/>
            <a:ext cx="337566" cy="6861048"/>
          </a:xfrm>
          <a:prstGeom prst="rect">
            <a:avLst/>
          </a:prstGeom>
          <a:blipFill>
            <a:blip r:embed="rId3" cstate="print"/>
            <a:stretch>
              <a:fillRect/>
            </a:stretch>
          </a:blipFill>
        </p:spPr>
        <p:txBody>
          <a:bodyPr wrap="square" lIns="0" tIns="0" rIns="0" bIns="0" rtlCol="0">
            <a:noAutofit/>
          </a:bodyPr>
          <a:lstStyle/>
          <a:p>
            <a:endParaRPr/>
          </a:p>
        </p:txBody>
      </p:sp>
      <p:sp>
        <p:nvSpPr>
          <p:cNvPr id="9" name="object 9"/>
          <p:cNvSpPr/>
          <p:nvPr/>
        </p:nvSpPr>
        <p:spPr>
          <a:xfrm>
            <a:off x="-9905" y="4488942"/>
            <a:ext cx="5754623" cy="2368295"/>
          </a:xfrm>
          <a:prstGeom prst="rect">
            <a:avLst/>
          </a:prstGeom>
          <a:blipFill>
            <a:blip r:embed="rId4" cstate="print"/>
            <a:stretch>
              <a:fillRect/>
            </a:stretch>
          </a:blipFill>
        </p:spPr>
        <p:txBody>
          <a:bodyPr wrap="square" lIns="0" tIns="0" rIns="0" bIns="0" rtlCol="0">
            <a:noAutofit/>
          </a:bodyPr>
          <a:lstStyle/>
          <a:p>
            <a:endParaRPr/>
          </a:p>
        </p:txBody>
      </p:sp>
      <p:sp>
        <p:nvSpPr>
          <p:cNvPr id="10" name="object 10"/>
          <p:cNvSpPr/>
          <p:nvPr/>
        </p:nvSpPr>
        <p:spPr>
          <a:xfrm>
            <a:off x="0" y="3817620"/>
            <a:ext cx="8164067" cy="3019044"/>
          </a:xfrm>
          <a:prstGeom prst="rect">
            <a:avLst/>
          </a:prstGeom>
          <a:blipFill>
            <a:blip r:embed="rId5" cstate="print"/>
            <a:stretch>
              <a:fillRect/>
            </a:stretch>
          </a:blipFill>
        </p:spPr>
        <p:txBody>
          <a:bodyPr wrap="square" lIns="0" tIns="0" rIns="0" bIns="0" rtlCol="0">
            <a:noAutofit/>
          </a:bodyPr>
          <a:lstStyle/>
          <a:p>
            <a:endParaRPr/>
          </a:p>
        </p:txBody>
      </p:sp>
      <p:sp>
        <p:nvSpPr>
          <p:cNvPr id="11" name="object 11"/>
          <p:cNvSpPr/>
          <p:nvPr/>
        </p:nvSpPr>
        <p:spPr>
          <a:xfrm>
            <a:off x="0" y="3146298"/>
            <a:ext cx="9143238" cy="3690366"/>
          </a:xfrm>
          <a:prstGeom prst="rect">
            <a:avLst/>
          </a:prstGeom>
          <a:blipFill>
            <a:blip r:embed="rId6" cstate="print"/>
            <a:stretch>
              <a:fillRect/>
            </a:stretch>
          </a:blipFill>
        </p:spPr>
        <p:txBody>
          <a:bodyPr wrap="square" lIns="0" tIns="0" rIns="0" bIns="0" rtlCol="0">
            <a:noAutofit/>
          </a:bodyPr>
          <a:lstStyle/>
          <a:p>
            <a:endParaRPr/>
          </a:p>
        </p:txBody>
      </p:sp>
      <p:sp>
        <p:nvSpPr>
          <p:cNvPr id="12" name="object 12"/>
          <p:cNvSpPr/>
          <p:nvPr/>
        </p:nvSpPr>
        <p:spPr>
          <a:xfrm>
            <a:off x="0" y="2460498"/>
            <a:ext cx="9143238" cy="2497073"/>
          </a:xfrm>
          <a:prstGeom prst="rect">
            <a:avLst/>
          </a:prstGeom>
          <a:blipFill>
            <a:blip r:embed="rId7" cstate="print"/>
            <a:stretch>
              <a:fillRect/>
            </a:stretch>
          </a:blipFill>
        </p:spPr>
        <p:txBody>
          <a:bodyPr wrap="square" lIns="0" tIns="0" rIns="0" bIns="0" rtlCol="0">
            <a:noAutofit/>
          </a:bodyPr>
          <a:lstStyle/>
          <a:p>
            <a:endParaRPr/>
          </a:p>
        </p:txBody>
      </p:sp>
      <p:sp>
        <p:nvSpPr>
          <p:cNvPr id="13" name="object 13"/>
          <p:cNvSpPr/>
          <p:nvPr/>
        </p:nvSpPr>
        <p:spPr>
          <a:xfrm>
            <a:off x="0" y="1793748"/>
            <a:ext cx="9143238" cy="1539239"/>
          </a:xfrm>
          <a:prstGeom prst="rect">
            <a:avLst/>
          </a:prstGeom>
          <a:blipFill>
            <a:blip r:embed="rId8" cstate="print"/>
            <a:stretch>
              <a:fillRect/>
            </a:stretch>
          </a:blipFill>
        </p:spPr>
        <p:txBody>
          <a:bodyPr wrap="square" lIns="0" tIns="0" rIns="0" bIns="0" rtlCol="0">
            <a:noAutofit/>
          </a:bodyPr>
          <a:lstStyle/>
          <a:p>
            <a:endParaRPr/>
          </a:p>
        </p:txBody>
      </p:sp>
      <p:sp>
        <p:nvSpPr>
          <p:cNvPr id="14" name="object 14"/>
          <p:cNvSpPr/>
          <p:nvPr/>
        </p:nvSpPr>
        <p:spPr>
          <a:xfrm>
            <a:off x="0" y="-21335"/>
            <a:ext cx="9143238" cy="1683257"/>
          </a:xfrm>
          <a:prstGeom prst="rect">
            <a:avLst/>
          </a:prstGeom>
          <a:blipFill>
            <a:blip r:embed="rId9" cstate="print"/>
            <a:stretch>
              <a:fillRect/>
            </a:stretch>
          </a:blipFill>
        </p:spPr>
        <p:txBody>
          <a:bodyPr wrap="square" lIns="0" tIns="0" rIns="0" bIns="0" rtlCol="0">
            <a:noAutofit/>
          </a:bodyPr>
          <a:lstStyle/>
          <a:p>
            <a:endParaRPr/>
          </a:p>
        </p:txBody>
      </p:sp>
      <p:sp>
        <p:nvSpPr>
          <p:cNvPr id="15" name="object 15"/>
          <p:cNvSpPr/>
          <p:nvPr/>
        </p:nvSpPr>
        <p:spPr>
          <a:xfrm>
            <a:off x="0" y="-21335"/>
            <a:ext cx="8388095" cy="1068323"/>
          </a:xfrm>
          <a:prstGeom prst="rect">
            <a:avLst/>
          </a:prstGeom>
          <a:blipFill>
            <a:blip r:embed="rId10" cstate="print"/>
            <a:stretch>
              <a:fillRect/>
            </a:stretch>
          </a:blipFill>
        </p:spPr>
        <p:txBody>
          <a:bodyPr wrap="square" lIns="0" tIns="0" rIns="0" bIns="0" rtlCol="0">
            <a:noAutofit/>
          </a:bodyPr>
          <a:lstStyle/>
          <a:p>
            <a:endParaRPr/>
          </a:p>
        </p:txBody>
      </p:sp>
      <p:sp>
        <p:nvSpPr>
          <p:cNvPr id="16" name="object 16"/>
          <p:cNvSpPr/>
          <p:nvPr/>
        </p:nvSpPr>
        <p:spPr>
          <a:xfrm>
            <a:off x="0" y="-21335"/>
            <a:ext cx="4578095" cy="454151"/>
          </a:xfrm>
          <a:prstGeom prst="rect">
            <a:avLst/>
          </a:prstGeom>
          <a:blipFill>
            <a:blip r:embed="rId11" cstate="print"/>
            <a:stretch>
              <a:fillRect/>
            </a:stretch>
          </a:blipFill>
        </p:spPr>
        <p:txBody>
          <a:bodyPr wrap="square" lIns="0" tIns="0" rIns="0" bIns="0" rtlCol="0">
            <a:noAutofit/>
          </a:bodyPr>
          <a:lstStyle/>
          <a:p>
            <a:endParaRPr/>
          </a:p>
        </p:txBody>
      </p:sp>
      <p:sp>
        <p:nvSpPr>
          <p:cNvPr id="6" name="object 6"/>
          <p:cNvSpPr txBox="1"/>
          <p:nvPr/>
        </p:nvSpPr>
        <p:spPr>
          <a:xfrm>
            <a:off x="2475230" y="313568"/>
            <a:ext cx="915387" cy="583945"/>
          </a:xfrm>
          <a:prstGeom prst="rect">
            <a:avLst/>
          </a:prstGeom>
        </p:spPr>
        <p:txBody>
          <a:bodyPr wrap="square" lIns="0" tIns="0" rIns="0" bIns="0" rtlCol="0">
            <a:noAutofit/>
          </a:bodyPr>
          <a:lstStyle/>
          <a:p>
            <a:pPr marL="12700">
              <a:lnSpc>
                <a:spcPts val="4590"/>
              </a:lnSpc>
              <a:spcBef>
                <a:spcPts val="229"/>
              </a:spcBef>
            </a:pPr>
            <a:r>
              <a:rPr sz="4400" spc="0" dirty="0" smtClean="0">
                <a:solidFill>
                  <a:srgbClr val="FECB64"/>
                </a:solidFill>
                <a:latin typeface="Times New Roman"/>
                <a:cs typeface="Times New Roman"/>
              </a:rPr>
              <a:t>NO</a:t>
            </a:r>
            <a:endParaRPr sz="4400">
              <a:latin typeface="Times New Roman"/>
              <a:cs typeface="Times New Roman"/>
            </a:endParaRPr>
          </a:p>
        </p:txBody>
      </p:sp>
      <p:sp>
        <p:nvSpPr>
          <p:cNvPr id="5" name="object 5"/>
          <p:cNvSpPr txBox="1"/>
          <p:nvPr/>
        </p:nvSpPr>
        <p:spPr>
          <a:xfrm>
            <a:off x="3420904" y="313568"/>
            <a:ext cx="3178559" cy="583946"/>
          </a:xfrm>
          <a:prstGeom prst="rect">
            <a:avLst/>
          </a:prstGeom>
        </p:spPr>
        <p:txBody>
          <a:bodyPr wrap="square" lIns="0" tIns="0" rIns="0" bIns="0" rtlCol="0">
            <a:noAutofit/>
          </a:bodyPr>
          <a:lstStyle/>
          <a:p>
            <a:pPr marL="12700">
              <a:lnSpc>
                <a:spcPts val="4590"/>
              </a:lnSpc>
              <a:spcBef>
                <a:spcPts val="229"/>
              </a:spcBef>
            </a:pPr>
            <a:r>
              <a:rPr sz="4400" spc="0" dirty="0" smtClean="0">
                <a:solidFill>
                  <a:srgbClr val="FECB64"/>
                </a:solidFill>
                <a:latin typeface="Times New Roman"/>
                <a:cs typeface="Times New Roman"/>
              </a:rPr>
              <a:t>VIOLATION</a:t>
            </a:r>
            <a:endParaRPr sz="4400">
              <a:latin typeface="Times New Roman"/>
              <a:cs typeface="Times New Roman"/>
            </a:endParaRPr>
          </a:p>
        </p:txBody>
      </p:sp>
      <p:sp>
        <p:nvSpPr>
          <p:cNvPr id="4" name="object 4"/>
          <p:cNvSpPr txBox="1"/>
          <p:nvPr/>
        </p:nvSpPr>
        <p:spPr>
          <a:xfrm>
            <a:off x="612140" y="2697121"/>
            <a:ext cx="6090020" cy="1031239"/>
          </a:xfrm>
          <a:prstGeom prst="rect">
            <a:avLst/>
          </a:prstGeom>
        </p:spPr>
        <p:txBody>
          <a:bodyPr wrap="square" lIns="0" tIns="0" rIns="0" bIns="0" rtlCol="0">
            <a:noAutofit/>
          </a:bodyPr>
          <a:lstStyle/>
          <a:p>
            <a:pPr marL="12700" marR="14950">
              <a:lnSpc>
                <a:spcPts val="3775"/>
              </a:lnSpc>
              <a:spcBef>
                <a:spcPts val="188"/>
              </a:spcBef>
            </a:pPr>
            <a:r>
              <a:rPr sz="3600" spc="0" dirty="0" smtClean="0">
                <a:solidFill>
                  <a:srgbClr val="FFFFFF"/>
                </a:solidFill>
                <a:latin typeface="Times New Roman"/>
                <a:cs typeface="Times New Roman"/>
              </a:rPr>
              <a:t>The Fourth Amendment protects</a:t>
            </a:r>
            <a:endParaRPr sz="3600">
              <a:latin typeface="Times New Roman"/>
              <a:cs typeface="Times New Roman"/>
            </a:endParaRPr>
          </a:p>
          <a:p>
            <a:pPr marL="12700">
              <a:lnSpc>
                <a:spcPct val="95825"/>
              </a:lnSpc>
            </a:pPr>
            <a:r>
              <a:rPr sz="3600" spc="0" dirty="0" smtClean="0">
                <a:solidFill>
                  <a:srgbClr val="FFFFFF"/>
                </a:solidFill>
                <a:latin typeface="Times New Roman"/>
                <a:cs typeface="Times New Roman"/>
              </a:rPr>
              <a:t>unreasonable</a:t>
            </a:r>
            <a:r>
              <a:rPr sz="3600" spc="9" dirty="0" smtClean="0">
                <a:solidFill>
                  <a:srgbClr val="FFFFFF"/>
                </a:solidFill>
                <a:latin typeface="Times New Roman"/>
                <a:cs typeface="Times New Roman"/>
              </a:rPr>
              <a:t> </a:t>
            </a:r>
            <a:r>
              <a:rPr sz="3600" spc="0" dirty="0" smtClean="0">
                <a:solidFill>
                  <a:srgbClr val="FFFFFF"/>
                </a:solidFill>
                <a:latin typeface="Times New Roman"/>
                <a:cs typeface="Times New Roman"/>
              </a:rPr>
              <a:t>search</a:t>
            </a:r>
            <a:r>
              <a:rPr sz="3600" spc="9" dirty="0" smtClean="0">
                <a:solidFill>
                  <a:srgbClr val="FFFFFF"/>
                </a:solidFill>
                <a:latin typeface="Times New Roman"/>
                <a:cs typeface="Times New Roman"/>
              </a:rPr>
              <a:t> </a:t>
            </a:r>
            <a:r>
              <a:rPr sz="3600" spc="0" dirty="0" smtClean="0">
                <a:solidFill>
                  <a:srgbClr val="FFFFFF"/>
                </a:solidFill>
                <a:latin typeface="Times New Roman"/>
                <a:cs typeface="Times New Roman"/>
              </a:rPr>
              <a:t>and</a:t>
            </a:r>
            <a:r>
              <a:rPr sz="3600" spc="9" dirty="0" smtClean="0">
                <a:solidFill>
                  <a:srgbClr val="FFFFFF"/>
                </a:solidFill>
                <a:latin typeface="Times New Roman"/>
                <a:cs typeface="Times New Roman"/>
              </a:rPr>
              <a:t> </a:t>
            </a:r>
            <a:r>
              <a:rPr sz="3600" spc="0" dirty="0" smtClean="0">
                <a:solidFill>
                  <a:srgbClr val="FFFFFF"/>
                </a:solidFill>
                <a:latin typeface="Times New Roman"/>
                <a:cs typeface="Times New Roman"/>
              </a:rPr>
              <a:t>seizure,</a:t>
            </a:r>
            <a:endParaRPr sz="3600">
              <a:latin typeface="Times New Roman"/>
              <a:cs typeface="Times New Roman"/>
            </a:endParaRPr>
          </a:p>
        </p:txBody>
      </p:sp>
      <p:sp>
        <p:nvSpPr>
          <p:cNvPr id="3" name="object 3"/>
          <p:cNvSpPr txBox="1"/>
          <p:nvPr/>
        </p:nvSpPr>
        <p:spPr>
          <a:xfrm>
            <a:off x="6707530" y="2697121"/>
            <a:ext cx="1389227" cy="1031239"/>
          </a:xfrm>
          <a:prstGeom prst="rect">
            <a:avLst/>
          </a:prstGeom>
        </p:spPr>
        <p:txBody>
          <a:bodyPr wrap="square" lIns="0" tIns="0" rIns="0" bIns="0" rtlCol="0">
            <a:noAutofit/>
          </a:bodyPr>
          <a:lstStyle/>
          <a:p>
            <a:pPr marL="12700">
              <a:lnSpc>
                <a:spcPts val="3775"/>
              </a:lnSpc>
              <a:spcBef>
                <a:spcPts val="188"/>
              </a:spcBef>
            </a:pPr>
            <a:r>
              <a:rPr sz="3600" spc="0" dirty="0" smtClean="0">
                <a:solidFill>
                  <a:srgbClr val="FFFFFF"/>
                </a:solidFill>
                <a:latin typeface="Times New Roman"/>
                <a:cs typeface="Times New Roman"/>
              </a:rPr>
              <a:t>against</a:t>
            </a:r>
            <a:endParaRPr sz="3600">
              <a:latin typeface="Times New Roman"/>
              <a:cs typeface="Times New Roman"/>
            </a:endParaRPr>
          </a:p>
          <a:p>
            <a:pPr marL="28976" marR="68579">
              <a:lnSpc>
                <a:spcPct val="95825"/>
              </a:lnSpc>
            </a:pPr>
            <a:r>
              <a:rPr sz="3600" spc="0" dirty="0" smtClean="0">
                <a:solidFill>
                  <a:srgbClr val="FFFFFF"/>
                </a:solidFill>
                <a:latin typeface="Times New Roman"/>
                <a:cs typeface="Times New Roman"/>
              </a:rPr>
              <a:t>but</a:t>
            </a:r>
            <a:endParaRPr sz="3600">
              <a:latin typeface="Times New Roman"/>
              <a:cs typeface="Times New Roman"/>
            </a:endParaRPr>
          </a:p>
        </p:txBody>
      </p:sp>
      <p:sp>
        <p:nvSpPr>
          <p:cNvPr id="2" name="object 2"/>
          <p:cNvSpPr txBox="1"/>
          <p:nvPr/>
        </p:nvSpPr>
        <p:spPr>
          <a:xfrm>
            <a:off x="612140" y="3794401"/>
            <a:ext cx="7739461" cy="1031240"/>
          </a:xfrm>
          <a:prstGeom prst="rect">
            <a:avLst/>
          </a:prstGeom>
        </p:spPr>
        <p:txBody>
          <a:bodyPr wrap="square" lIns="0" tIns="0" rIns="0" bIns="0" rtlCol="0">
            <a:noAutofit/>
          </a:bodyPr>
          <a:lstStyle/>
          <a:p>
            <a:pPr marL="12700">
              <a:lnSpc>
                <a:spcPts val="3775"/>
              </a:lnSpc>
              <a:spcBef>
                <a:spcPts val="188"/>
              </a:spcBef>
            </a:pPr>
            <a:r>
              <a:rPr sz="3600" spc="0" dirty="0" smtClean="0">
                <a:solidFill>
                  <a:srgbClr val="FFFFFF"/>
                </a:solidFill>
                <a:latin typeface="Times New Roman"/>
                <a:cs typeface="Times New Roman"/>
              </a:rPr>
              <a:t>airport security procedures are reasonable</a:t>
            </a:r>
            <a:endParaRPr sz="3600">
              <a:latin typeface="Times New Roman"/>
              <a:cs typeface="Times New Roman"/>
            </a:endParaRPr>
          </a:p>
          <a:p>
            <a:pPr marL="12700" marR="68579">
              <a:lnSpc>
                <a:spcPct val="95825"/>
              </a:lnSpc>
            </a:pPr>
            <a:r>
              <a:rPr sz="3600" spc="0" dirty="0" smtClean="0">
                <a:solidFill>
                  <a:srgbClr val="FFFFFF"/>
                </a:solidFill>
                <a:latin typeface="Times New Roman"/>
                <a:cs typeface="Times New Roman"/>
              </a:rPr>
              <a:t>deterrents to airplane hijackings.</a:t>
            </a:r>
            <a:endParaRPr sz="3600">
              <a:latin typeface="Times New Roman"/>
              <a:cs typeface="Times New Roman"/>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object 11"/>
          <p:cNvSpPr/>
          <p:nvPr/>
        </p:nvSpPr>
        <p:spPr>
          <a:xfrm>
            <a:off x="-1523" y="-1524"/>
            <a:ext cx="9147048" cy="6861048"/>
          </a:xfrm>
          <a:prstGeom prst="rect">
            <a:avLst/>
          </a:prstGeom>
          <a:blipFill>
            <a:blip r:embed="rId2" cstate="print"/>
            <a:stretch>
              <a:fillRect/>
            </a:stretch>
          </a:blipFill>
        </p:spPr>
        <p:txBody>
          <a:bodyPr wrap="square" lIns="0" tIns="0" rIns="0" bIns="0" rtlCol="0">
            <a:noAutofit/>
          </a:bodyPr>
          <a:lstStyle/>
          <a:p>
            <a:endParaRPr/>
          </a:p>
        </p:txBody>
      </p:sp>
      <p:sp>
        <p:nvSpPr>
          <p:cNvPr id="12" name="object 12"/>
          <p:cNvSpPr/>
          <p:nvPr/>
        </p:nvSpPr>
        <p:spPr>
          <a:xfrm>
            <a:off x="8807957" y="-1524"/>
            <a:ext cx="337566" cy="6861048"/>
          </a:xfrm>
          <a:prstGeom prst="rect">
            <a:avLst/>
          </a:prstGeom>
          <a:blipFill>
            <a:blip r:embed="rId3" cstate="print"/>
            <a:stretch>
              <a:fillRect/>
            </a:stretch>
          </a:blipFill>
        </p:spPr>
        <p:txBody>
          <a:bodyPr wrap="square" lIns="0" tIns="0" rIns="0" bIns="0" rtlCol="0">
            <a:noAutofit/>
          </a:bodyPr>
          <a:lstStyle/>
          <a:p>
            <a:endParaRPr/>
          </a:p>
        </p:txBody>
      </p:sp>
      <p:sp>
        <p:nvSpPr>
          <p:cNvPr id="13" name="object 13"/>
          <p:cNvSpPr/>
          <p:nvPr/>
        </p:nvSpPr>
        <p:spPr>
          <a:xfrm>
            <a:off x="-9905" y="4488942"/>
            <a:ext cx="5754623" cy="2368295"/>
          </a:xfrm>
          <a:prstGeom prst="rect">
            <a:avLst/>
          </a:prstGeom>
          <a:blipFill>
            <a:blip r:embed="rId4" cstate="print"/>
            <a:stretch>
              <a:fillRect/>
            </a:stretch>
          </a:blipFill>
        </p:spPr>
        <p:txBody>
          <a:bodyPr wrap="square" lIns="0" tIns="0" rIns="0" bIns="0" rtlCol="0">
            <a:noAutofit/>
          </a:bodyPr>
          <a:lstStyle/>
          <a:p>
            <a:endParaRPr/>
          </a:p>
        </p:txBody>
      </p:sp>
      <p:sp>
        <p:nvSpPr>
          <p:cNvPr id="14" name="object 14"/>
          <p:cNvSpPr/>
          <p:nvPr/>
        </p:nvSpPr>
        <p:spPr>
          <a:xfrm>
            <a:off x="0" y="3817620"/>
            <a:ext cx="8164067" cy="3019044"/>
          </a:xfrm>
          <a:prstGeom prst="rect">
            <a:avLst/>
          </a:prstGeom>
          <a:blipFill>
            <a:blip r:embed="rId5" cstate="print"/>
            <a:stretch>
              <a:fillRect/>
            </a:stretch>
          </a:blipFill>
        </p:spPr>
        <p:txBody>
          <a:bodyPr wrap="square" lIns="0" tIns="0" rIns="0" bIns="0" rtlCol="0">
            <a:noAutofit/>
          </a:bodyPr>
          <a:lstStyle/>
          <a:p>
            <a:endParaRPr/>
          </a:p>
        </p:txBody>
      </p:sp>
      <p:sp>
        <p:nvSpPr>
          <p:cNvPr id="15" name="object 15"/>
          <p:cNvSpPr/>
          <p:nvPr/>
        </p:nvSpPr>
        <p:spPr>
          <a:xfrm>
            <a:off x="0" y="3146298"/>
            <a:ext cx="9143238" cy="3690366"/>
          </a:xfrm>
          <a:prstGeom prst="rect">
            <a:avLst/>
          </a:prstGeom>
          <a:blipFill>
            <a:blip r:embed="rId6" cstate="print"/>
            <a:stretch>
              <a:fillRect/>
            </a:stretch>
          </a:blipFill>
        </p:spPr>
        <p:txBody>
          <a:bodyPr wrap="square" lIns="0" tIns="0" rIns="0" bIns="0" rtlCol="0">
            <a:noAutofit/>
          </a:bodyPr>
          <a:lstStyle/>
          <a:p>
            <a:endParaRPr/>
          </a:p>
        </p:txBody>
      </p:sp>
      <p:sp>
        <p:nvSpPr>
          <p:cNvPr id="16" name="object 16"/>
          <p:cNvSpPr/>
          <p:nvPr/>
        </p:nvSpPr>
        <p:spPr>
          <a:xfrm>
            <a:off x="0" y="2460498"/>
            <a:ext cx="9143238" cy="2497073"/>
          </a:xfrm>
          <a:prstGeom prst="rect">
            <a:avLst/>
          </a:prstGeom>
          <a:blipFill>
            <a:blip r:embed="rId7" cstate="print"/>
            <a:stretch>
              <a:fillRect/>
            </a:stretch>
          </a:blipFill>
        </p:spPr>
        <p:txBody>
          <a:bodyPr wrap="square" lIns="0" tIns="0" rIns="0" bIns="0" rtlCol="0">
            <a:noAutofit/>
          </a:bodyPr>
          <a:lstStyle/>
          <a:p>
            <a:endParaRPr/>
          </a:p>
        </p:txBody>
      </p:sp>
      <p:sp>
        <p:nvSpPr>
          <p:cNvPr id="17" name="object 17"/>
          <p:cNvSpPr/>
          <p:nvPr/>
        </p:nvSpPr>
        <p:spPr>
          <a:xfrm>
            <a:off x="0" y="1793748"/>
            <a:ext cx="9143238" cy="1539239"/>
          </a:xfrm>
          <a:prstGeom prst="rect">
            <a:avLst/>
          </a:prstGeom>
          <a:blipFill>
            <a:blip r:embed="rId8" cstate="print"/>
            <a:stretch>
              <a:fillRect/>
            </a:stretch>
          </a:blipFill>
        </p:spPr>
        <p:txBody>
          <a:bodyPr wrap="square" lIns="0" tIns="0" rIns="0" bIns="0" rtlCol="0">
            <a:noAutofit/>
          </a:bodyPr>
          <a:lstStyle/>
          <a:p>
            <a:endParaRPr/>
          </a:p>
        </p:txBody>
      </p:sp>
      <p:sp>
        <p:nvSpPr>
          <p:cNvPr id="18" name="object 18"/>
          <p:cNvSpPr/>
          <p:nvPr/>
        </p:nvSpPr>
        <p:spPr>
          <a:xfrm>
            <a:off x="0" y="-21335"/>
            <a:ext cx="9143238" cy="1683257"/>
          </a:xfrm>
          <a:prstGeom prst="rect">
            <a:avLst/>
          </a:prstGeom>
          <a:blipFill>
            <a:blip r:embed="rId9" cstate="print"/>
            <a:stretch>
              <a:fillRect/>
            </a:stretch>
          </a:blipFill>
        </p:spPr>
        <p:txBody>
          <a:bodyPr wrap="square" lIns="0" tIns="0" rIns="0" bIns="0" rtlCol="0">
            <a:noAutofit/>
          </a:bodyPr>
          <a:lstStyle/>
          <a:p>
            <a:endParaRPr/>
          </a:p>
        </p:txBody>
      </p:sp>
      <p:sp>
        <p:nvSpPr>
          <p:cNvPr id="19" name="object 19"/>
          <p:cNvSpPr/>
          <p:nvPr/>
        </p:nvSpPr>
        <p:spPr>
          <a:xfrm>
            <a:off x="0" y="-21335"/>
            <a:ext cx="8388095" cy="1068323"/>
          </a:xfrm>
          <a:prstGeom prst="rect">
            <a:avLst/>
          </a:prstGeom>
          <a:blipFill>
            <a:blip r:embed="rId10" cstate="print"/>
            <a:stretch>
              <a:fillRect/>
            </a:stretch>
          </a:blipFill>
        </p:spPr>
        <p:txBody>
          <a:bodyPr wrap="square" lIns="0" tIns="0" rIns="0" bIns="0" rtlCol="0">
            <a:noAutofit/>
          </a:bodyPr>
          <a:lstStyle/>
          <a:p>
            <a:endParaRPr/>
          </a:p>
        </p:txBody>
      </p:sp>
      <p:sp>
        <p:nvSpPr>
          <p:cNvPr id="20" name="object 20"/>
          <p:cNvSpPr/>
          <p:nvPr/>
        </p:nvSpPr>
        <p:spPr>
          <a:xfrm>
            <a:off x="0" y="-21335"/>
            <a:ext cx="4578095" cy="454151"/>
          </a:xfrm>
          <a:prstGeom prst="rect">
            <a:avLst/>
          </a:prstGeom>
          <a:blipFill>
            <a:blip r:embed="rId11" cstate="print"/>
            <a:stretch>
              <a:fillRect/>
            </a:stretch>
          </a:blipFill>
        </p:spPr>
        <p:txBody>
          <a:bodyPr wrap="square" lIns="0" tIns="0" rIns="0" bIns="0" rtlCol="0">
            <a:noAutofit/>
          </a:bodyPr>
          <a:lstStyle/>
          <a:p>
            <a:endParaRPr/>
          </a:p>
        </p:txBody>
      </p:sp>
      <p:sp>
        <p:nvSpPr>
          <p:cNvPr id="10" name="object 10"/>
          <p:cNvSpPr txBox="1"/>
          <p:nvPr/>
        </p:nvSpPr>
        <p:spPr>
          <a:xfrm>
            <a:off x="3296666" y="313568"/>
            <a:ext cx="2481047" cy="583945"/>
          </a:xfrm>
          <a:prstGeom prst="rect">
            <a:avLst/>
          </a:prstGeom>
        </p:spPr>
        <p:txBody>
          <a:bodyPr wrap="square" lIns="0" tIns="0" rIns="0" bIns="0" rtlCol="0">
            <a:noAutofit/>
          </a:bodyPr>
          <a:lstStyle/>
          <a:p>
            <a:pPr marL="12700">
              <a:lnSpc>
                <a:spcPts val="4590"/>
              </a:lnSpc>
              <a:spcBef>
                <a:spcPts val="229"/>
              </a:spcBef>
            </a:pPr>
            <a:r>
              <a:rPr sz="4400" spc="0" dirty="0" smtClean="0">
                <a:solidFill>
                  <a:srgbClr val="FECB64"/>
                </a:solidFill>
                <a:latin typeface="Times New Roman"/>
                <a:cs typeface="Times New Roman"/>
              </a:rPr>
              <a:t>Scenario 1</a:t>
            </a:r>
            <a:endParaRPr sz="4400">
              <a:latin typeface="Times New Roman"/>
              <a:cs typeface="Times New Roman"/>
            </a:endParaRPr>
          </a:p>
        </p:txBody>
      </p:sp>
      <p:sp>
        <p:nvSpPr>
          <p:cNvPr id="9" name="object 9"/>
          <p:cNvSpPr txBox="1"/>
          <p:nvPr/>
        </p:nvSpPr>
        <p:spPr>
          <a:xfrm>
            <a:off x="612140" y="1096921"/>
            <a:ext cx="4168778" cy="2128519"/>
          </a:xfrm>
          <a:prstGeom prst="rect">
            <a:avLst/>
          </a:prstGeom>
        </p:spPr>
        <p:txBody>
          <a:bodyPr wrap="square" lIns="0" tIns="0" rIns="0" bIns="0" rtlCol="0">
            <a:noAutofit/>
          </a:bodyPr>
          <a:lstStyle/>
          <a:p>
            <a:pPr marL="12700" marR="10371" algn="just">
              <a:lnSpc>
                <a:spcPts val="3775"/>
              </a:lnSpc>
              <a:spcBef>
                <a:spcPts val="188"/>
              </a:spcBef>
            </a:pPr>
            <a:r>
              <a:rPr sz="3600" spc="0" dirty="0" smtClean="0">
                <a:solidFill>
                  <a:srgbClr val="FFFFFF"/>
                </a:solidFill>
                <a:latin typeface="Times New Roman"/>
                <a:cs typeface="Times New Roman"/>
              </a:rPr>
              <a:t>Sara, an eighteen-year</a:t>
            </a:r>
            <a:endParaRPr sz="3600">
              <a:latin typeface="Times New Roman"/>
              <a:cs typeface="Times New Roman"/>
            </a:endParaRPr>
          </a:p>
          <a:p>
            <a:pPr marL="12700" algn="just">
              <a:lnSpc>
                <a:spcPts val="4320"/>
              </a:lnSpc>
              <a:spcBef>
                <a:spcPts val="112"/>
              </a:spcBef>
            </a:pPr>
            <a:r>
              <a:rPr sz="3600" spc="0" dirty="0" smtClean="0">
                <a:solidFill>
                  <a:srgbClr val="FFFFFF"/>
                </a:solidFill>
                <a:latin typeface="Times New Roman"/>
                <a:cs typeface="Times New Roman"/>
              </a:rPr>
              <a:t>is arrested for stealing paper and selling it on she appears before the</a:t>
            </a:r>
            <a:endParaRPr sz="3600">
              <a:latin typeface="Times New Roman"/>
              <a:cs typeface="Times New Roman"/>
            </a:endParaRPr>
          </a:p>
        </p:txBody>
      </p:sp>
      <p:sp>
        <p:nvSpPr>
          <p:cNvPr id="8" name="object 8"/>
          <p:cNvSpPr txBox="1"/>
          <p:nvPr/>
        </p:nvSpPr>
        <p:spPr>
          <a:xfrm>
            <a:off x="4778192" y="1096921"/>
            <a:ext cx="3690406" cy="1031239"/>
          </a:xfrm>
          <a:prstGeom prst="rect">
            <a:avLst/>
          </a:prstGeom>
        </p:spPr>
        <p:txBody>
          <a:bodyPr wrap="square" lIns="0" tIns="0" rIns="0" bIns="0" rtlCol="0">
            <a:noAutofit/>
          </a:bodyPr>
          <a:lstStyle/>
          <a:p>
            <a:pPr marL="38668">
              <a:lnSpc>
                <a:spcPts val="3775"/>
              </a:lnSpc>
              <a:spcBef>
                <a:spcPts val="188"/>
              </a:spcBef>
            </a:pPr>
            <a:r>
              <a:rPr sz="3600" spc="0" dirty="0" smtClean="0">
                <a:solidFill>
                  <a:srgbClr val="FFFFFF"/>
                </a:solidFill>
                <a:latin typeface="Times New Roman"/>
                <a:cs typeface="Times New Roman"/>
              </a:rPr>
              <a:t>old college student,</a:t>
            </a:r>
            <a:endParaRPr sz="3600">
              <a:latin typeface="Times New Roman"/>
              <a:cs typeface="Times New Roman"/>
            </a:endParaRPr>
          </a:p>
          <a:p>
            <a:pPr marL="12700" marR="68579">
              <a:lnSpc>
                <a:spcPct val="95825"/>
              </a:lnSpc>
            </a:pPr>
            <a:r>
              <a:rPr sz="3600" spc="0" dirty="0" smtClean="0">
                <a:solidFill>
                  <a:srgbClr val="FFFFFF"/>
                </a:solidFill>
                <a:latin typeface="Times New Roman"/>
                <a:cs typeface="Times New Roman"/>
              </a:rPr>
              <a:t>a classmate’s term</a:t>
            </a:r>
            <a:endParaRPr sz="3600">
              <a:latin typeface="Times New Roman"/>
              <a:cs typeface="Times New Roman"/>
            </a:endParaRPr>
          </a:p>
        </p:txBody>
      </p:sp>
      <p:sp>
        <p:nvSpPr>
          <p:cNvPr id="7" name="object 7"/>
          <p:cNvSpPr txBox="1"/>
          <p:nvPr/>
        </p:nvSpPr>
        <p:spPr>
          <a:xfrm>
            <a:off x="4790490" y="2194201"/>
            <a:ext cx="2303261" cy="482600"/>
          </a:xfrm>
          <a:prstGeom prst="rect">
            <a:avLst/>
          </a:prstGeom>
        </p:spPr>
        <p:txBody>
          <a:bodyPr wrap="square" lIns="0" tIns="0" rIns="0" bIns="0" rtlCol="0">
            <a:noAutofit/>
          </a:bodyPr>
          <a:lstStyle/>
          <a:p>
            <a:pPr marL="12700">
              <a:lnSpc>
                <a:spcPts val="3775"/>
              </a:lnSpc>
              <a:spcBef>
                <a:spcPts val="188"/>
              </a:spcBef>
            </a:pPr>
            <a:r>
              <a:rPr sz="3600" spc="0" dirty="0" smtClean="0">
                <a:solidFill>
                  <a:srgbClr val="FFFFFF"/>
                </a:solidFill>
                <a:latin typeface="Times New Roman"/>
                <a:cs typeface="Times New Roman"/>
              </a:rPr>
              <a:t>the Internet.</a:t>
            </a:r>
            <a:endParaRPr sz="3600">
              <a:latin typeface="Times New Roman"/>
              <a:cs typeface="Times New Roman"/>
            </a:endParaRPr>
          </a:p>
        </p:txBody>
      </p:sp>
      <p:sp>
        <p:nvSpPr>
          <p:cNvPr id="6" name="object 6"/>
          <p:cNvSpPr txBox="1"/>
          <p:nvPr/>
        </p:nvSpPr>
        <p:spPr>
          <a:xfrm>
            <a:off x="7228555" y="2194201"/>
            <a:ext cx="1185773" cy="482600"/>
          </a:xfrm>
          <a:prstGeom prst="rect">
            <a:avLst/>
          </a:prstGeom>
        </p:spPr>
        <p:txBody>
          <a:bodyPr wrap="square" lIns="0" tIns="0" rIns="0" bIns="0" rtlCol="0">
            <a:noAutofit/>
          </a:bodyPr>
          <a:lstStyle/>
          <a:p>
            <a:pPr marL="12700">
              <a:lnSpc>
                <a:spcPts val="3775"/>
              </a:lnSpc>
              <a:spcBef>
                <a:spcPts val="188"/>
              </a:spcBef>
            </a:pPr>
            <a:r>
              <a:rPr sz="3600" spc="0" dirty="0" smtClean="0">
                <a:solidFill>
                  <a:srgbClr val="FFFFFF"/>
                </a:solidFill>
                <a:latin typeface="Times New Roman"/>
                <a:cs typeface="Times New Roman"/>
              </a:rPr>
              <a:t>When</a:t>
            </a:r>
            <a:endParaRPr sz="3600">
              <a:latin typeface="Times New Roman"/>
              <a:cs typeface="Times New Roman"/>
            </a:endParaRPr>
          </a:p>
        </p:txBody>
      </p:sp>
      <p:sp>
        <p:nvSpPr>
          <p:cNvPr id="5" name="object 5"/>
          <p:cNvSpPr txBox="1"/>
          <p:nvPr/>
        </p:nvSpPr>
        <p:spPr>
          <a:xfrm>
            <a:off x="4804389" y="2742841"/>
            <a:ext cx="3499114" cy="482600"/>
          </a:xfrm>
          <a:prstGeom prst="rect">
            <a:avLst/>
          </a:prstGeom>
        </p:spPr>
        <p:txBody>
          <a:bodyPr wrap="square" lIns="0" tIns="0" rIns="0" bIns="0" rtlCol="0">
            <a:noAutofit/>
          </a:bodyPr>
          <a:lstStyle/>
          <a:p>
            <a:pPr marL="12700">
              <a:lnSpc>
                <a:spcPts val="3775"/>
              </a:lnSpc>
              <a:spcBef>
                <a:spcPts val="188"/>
              </a:spcBef>
            </a:pPr>
            <a:r>
              <a:rPr sz="3600" spc="0" dirty="0" smtClean="0">
                <a:solidFill>
                  <a:srgbClr val="FFFFFF"/>
                </a:solidFill>
                <a:latin typeface="Times New Roman"/>
                <a:cs typeface="Times New Roman"/>
              </a:rPr>
              <a:t>judge, she asks for</a:t>
            </a:r>
            <a:endParaRPr sz="3600">
              <a:latin typeface="Times New Roman"/>
              <a:cs typeface="Times New Roman"/>
            </a:endParaRPr>
          </a:p>
        </p:txBody>
      </p:sp>
      <p:sp>
        <p:nvSpPr>
          <p:cNvPr id="4" name="object 4"/>
          <p:cNvSpPr txBox="1"/>
          <p:nvPr/>
        </p:nvSpPr>
        <p:spPr>
          <a:xfrm>
            <a:off x="612140" y="3291481"/>
            <a:ext cx="7167092" cy="1031240"/>
          </a:xfrm>
          <a:prstGeom prst="rect">
            <a:avLst/>
          </a:prstGeom>
        </p:spPr>
        <p:txBody>
          <a:bodyPr wrap="square" lIns="0" tIns="0" rIns="0" bIns="0" rtlCol="0">
            <a:noAutofit/>
          </a:bodyPr>
          <a:lstStyle/>
          <a:p>
            <a:pPr marL="12700" marR="11704">
              <a:lnSpc>
                <a:spcPts val="3775"/>
              </a:lnSpc>
              <a:spcBef>
                <a:spcPts val="188"/>
              </a:spcBef>
            </a:pPr>
            <a:r>
              <a:rPr sz="3600" spc="0" dirty="0" smtClean="0">
                <a:solidFill>
                  <a:srgbClr val="FFFFFF"/>
                </a:solidFill>
                <a:latin typeface="Times New Roman"/>
                <a:cs typeface="Times New Roman"/>
              </a:rPr>
              <a:t>a lawyer to help defend her. The judge</a:t>
            </a:r>
            <a:endParaRPr sz="3600">
              <a:latin typeface="Times New Roman"/>
              <a:cs typeface="Times New Roman"/>
            </a:endParaRPr>
          </a:p>
          <a:p>
            <a:pPr marL="12700">
              <a:lnSpc>
                <a:spcPct val="95825"/>
              </a:lnSpc>
            </a:pPr>
            <a:r>
              <a:rPr sz="3600" spc="0" dirty="0" smtClean="0">
                <a:solidFill>
                  <a:srgbClr val="FFFFFF"/>
                </a:solidFill>
                <a:latin typeface="Times New Roman"/>
                <a:cs typeface="Times New Roman"/>
              </a:rPr>
              <a:t>tells her if she is smart enough to be in</a:t>
            </a:r>
            <a:endParaRPr sz="3600">
              <a:latin typeface="Times New Roman"/>
              <a:cs typeface="Times New Roman"/>
            </a:endParaRPr>
          </a:p>
        </p:txBody>
      </p:sp>
      <p:sp>
        <p:nvSpPr>
          <p:cNvPr id="3" name="object 3"/>
          <p:cNvSpPr txBox="1"/>
          <p:nvPr/>
        </p:nvSpPr>
        <p:spPr>
          <a:xfrm>
            <a:off x="612140" y="4388761"/>
            <a:ext cx="3824461" cy="2128520"/>
          </a:xfrm>
          <a:prstGeom prst="rect">
            <a:avLst/>
          </a:prstGeom>
        </p:spPr>
        <p:txBody>
          <a:bodyPr wrap="square" lIns="0" tIns="0" rIns="0" bIns="0" rtlCol="0">
            <a:noAutofit/>
          </a:bodyPr>
          <a:lstStyle/>
          <a:p>
            <a:pPr marL="12700" marR="35426" algn="just">
              <a:lnSpc>
                <a:spcPts val="3775"/>
              </a:lnSpc>
              <a:spcBef>
                <a:spcPts val="188"/>
              </a:spcBef>
            </a:pPr>
            <a:r>
              <a:rPr sz="3600" spc="0" dirty="0" smtClean="0">
                <a:solidFill>
                  <a:srgbClr val="FFFFFF"/>
                </a:solidFill>
                <a:latin typeface="Times New Roman"/>
                <a:cs typeface="Times New Roman"/>
              </a:rPr>
              <a:t>college, she is smart</a:t>
            </a:r>
            <a:endParaRPr sz="3600">
              <a:latin typeface="Times New Roman"/>
              <a:cs typeface="Times New Roman"/>
            </a:endParaRPr>
          </a:p>
          <a:p>
            <a:pPr marL="12700" algn="just">
              <a:lnSpc>
                <a:spcPct val="99537"/>
              </a:lnSpc>
              <a:spcBef>
                <a:spcPts val="796"/>
              </a:spcBef>
            </a:pPr>
            <a:r>
              <a:rPr sz="3600" spc="0" dirty="0" smtClean="0">
                <a:solidFill>
                  <a:srgbClr val="FFFFFF"/>
                </a:solidFill>
                <a:latin typeface="Times New Roman"/>
                <a:cs typeface="Times New Roman"/>
              </a:rPr>
              <a:t>herself. Besides, she with a felony, so the high</a:t>
            </a:r>
            <a:endParaRPr sz="3600">
              <a:latin typeface="Times New Roman"/>
              <a:cs typeface="Times New Roman"/>
            </a:endParaRPr>
          </a:p>
        </p:txBody>
      </p:sp>
      <p:sp>
        <p:nvSpPr>
          <p:cNvPr id="2" name="object 2"/>
          <p:cNvSpPr txBox="1"/>
          <p:nvPr/>
        </p:nvSpPr>
        <p:spPr>
          <a:xfrm>
            <a:off x="4434423" y="4388761"/>
            <a:ext cx="3812253" cy="1579880"/>
          </a:xfrm>
          <a:prstGeom prst="rect">
            <a:avLst/>
          </a:prstGeom>
        </p:spPr>
        <p:txBody>
          <a:bodyPr wrap="square" lIns="0" tIns="0" rIns="0" bIns="0" rtlCol="0">
            <a:noAutofit/>
          </a:bodyPr>
          <a:lstStyle/>
          <a:p>
            <a:pPr marL="12700" marR="66160">
              <a:lnSpc>
                <a:spcPts val="3775"/>
              </a:lnSpc>
              <a:spcBef>
                <a:spcPts val="188"/>
              </a:spcBef>
            </a:pPr>
            <a:r>
              <a:rPr sz="3600" spc="0" dirty="0" smtClean="0">
                <a:solidFill>
                  <a:srgbClr val="FFFFFF"/>
                </a:solidFill>
                <a:latin typeface="Times New Roman"/>
                <a:cs typeface="Times New Roman"/>
              </a:rPr>
              <a:t>enough to defend</a:t>
            </a:r>
            <a:endParaRPr sz="3600">
              <a:latin typeface="Times New Roman"/>
              <a:cs typeface="Times New Roman"/>
            </a:endParaRPr>
          </a:p>
          <a:p>
            <a:pPr marL="26004" indent="11978">
              <a:lnSpc>
                <a:spcPct val="99537"/>
              </a:lnSpc>
              <a:spcBef>
                <a:spcPts val="796"/>
              </a:spcBef>
            </a:pPr>
            <a:r>
              <a:rPr sz="3600" spc="0" dirty="0" smtClean="0">
                <a:solidFill>
                  <a:srgbClr val="FFFFFF"/>
                </a:solidFill>
                <a:latin typeface="Times New Roman"/>
                <a:cs typeface="Times New Roman"/>
              </a:rPr>
              <a:t>is not being charged stakes are not very</a:t>
            </a:r>
            <a:endParaRPr sz="3600">
              <a:latin typeface="Times New Roman"/>
              <a:cs typeface="Times New Roman"/>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5"/>
          <p:cNvSpPr/>
          <p:nvPr/>
        </p:nvSpPr>
        <p:spPr>
          <a:xfrm>
            <a:off x="-1523" y="-1524"/>
            <a:ext cx="9147048" cy="6861048"/>
          </a:xfrm>
          <a:prstGeom prst="rect">
            <a:avLst/>
          </a:prstGeom>
          <a:blipFill>
            <a:blip r:embed="rId2" cstate="print"/>
            <a:stretch>
              <a:fillRect/>
            </a:stretch>
          </a:blipFill>
        </p:spPr>
        <p:txBody>
          <a:bodyPr wrap="square" lIns="0" tIns="0" rIns="0" bIns="0" rtlCol="0">
            <a:noAutofit/>
          </a:bodyPr>
          <a:lstStyle/>
          <a:p>
            <a:endParaRPr/>
          </a:p>
        </p:txBody>
      </p:sp>
      <p:sp>
        <p:nvSpPr>
          <p:cNvPr id="6" name="object 6"/>
          <p:cNvSpPr/>
          <p:nvPr/>
        </p:nvSpPr>
        <p:spPr>
          <a:xfrm>
            <a:off x="8807957" y="-1524"/>
            <a:ext cx="337566" cy="6861048"/>
          </a:xfrm>
          <a:prstGeom prst="rect">
            <a:avLst/>
          </a:prstGeom>
          <a:blipFill>
            <a:blip r:embed="rId3" cstate="print"/>
            <a:stretch>
              <a:fillRect/>
            </a:stretch>
          </a:blipFill>
        </p:spPr>
        <p:txBody>
          <a:bodyPr wrap="square" lIns="0" tIns="0" rIns="0" bIns="0" rtlCol="0">
            <a:noAutofit/>
          </a:bodyPr>
          <a:lstStyle/>
          <a:p>
            <a:endParaRPr/>
          </a:p>
        </p:txBody>
      </p:sp>
      <p:sp>
        <p:nvSpPr>
          <p:cNvPr id="7" name="object 7"/>
          <p:cNvSpPr/>
          <p:nvPr/>
        </p:nvSpPr>
        <p:spPr>
          <a:xfrm>
            <a:off x="-9905" y="4488942"/>
            <a:ext cx="5754623" cy="2368295"/>
          </a:xfrm>
          <a:prstGeom prst="rect">
            <a:avLst/>
          </a:prstGeom>
          <a:blipFill>
            <a:blip r:embed="rId4" cstate="print"/>
            <a:stretch>
              <a:fillRect/>
            </a:stretch>
          </a:blipFill>
        </p:spPr>
        <p:txBody>
          <a:bodyPr wrap="square" lIns="0" tIns="0" rIns="0" bIns="0" rtlCol="0">
            <a:noAutofit/>
          </a:bodyPr>
          <a:lstStyle/>
          <a:p>
            <a:endParaRPr/>
          </a:p>
        </p:txBody>
      </p:sp>
      <p:sp>
        <p:nvSpPr>
          <p:cNvPr id="8" name="object 8"/>
          <p:cNvSpPr/>
          <p:nvPr/>
        </p:nvSpPr>
        <p:spPr>
          <a:xfrm>
            <a:off x="0" y="3817620"/>
            <a:ext cx="8164067" cy="3019044"/>
          </a:xfrm>
          <a:prstGeom prst="rect">
            <a:avLst/>
          </a:prstGeom>
          <a:blipFill>
            <a:blip r:embed="rId5" cstate="print"/>
            <a:stretch>
              <a:fillRect/>
            </a:stretch>
          </a:blipFill>
        </p:spPr>
        <p:txBody>
          <a:bodyPr wrap="square" lIns="0" tIns="0" rIns="0" bIns="0" rtlCol="0">
            <a:noAutofit/>
          </a:bodyPr>
          <a:lstStyle/>
          <a:p>
            <a:endParaRPr/>
          </a:p>
        </p:txBody>
      </p:sp>
      <p:sp>
        <p:nvSpPr>
          <p:cNvPr id="9" name="object 9"/>
          <p:cNvSpPr/>
          <p:nvPr/>
        </p:nvSpPr>
        <p:spPr>
          <a:xfrm>
            <a:off x="0" y="3146298"/>
            <a:ext cx="9143238" cy="3690366"/>
          </a:xfrm>
          <a:prstGeom prst="rect">
            <a:avLst/>
          </a:prstGeom>
          <a:blipFill>
            <a:blip r:embed="rId6" cstate="print"/>
            <a:stretch>
              <a:fillRect/>
            </a:stretch>
          </a:blipFill>
        </p:spPr>
        <p:txBody>
          <a:bodyPr wrap="square" lIns="0" tIns="0" rIns="0" bIns="0" rtlCol="0">
            <a:noAutofit/>
          </a:bodyPr>
          <a:lstStyle/>
          <a:p>
            <a:endParaRPr/>
          </a:p>
        </p:txBody>
      </p:sp>
      <p:sp>
        <p:nvSpPr>
          <p:cNvPr id="10" name="object 10"/>
          <p:cNvSpPr/>
          <p:nvPr/>
        </p:nvSpPr>
        <p:spPr>
          <a:xfrm>
            <a:off x="0" y="2460498"/>
            <a:ext cx="9143238" cy="2497073"/>
          </a:xfrm>
          <a:prstGeom prst="rect">
            <a:avLst/>
          </a:prstGeom>
          <a:blipFill>
            <a:blip r:embed="rId7" cstate="print"/>
            <a:stretch>
              <a:fillRect/>
            </a:stretch>
          </a:blipFill>
        </p:spPr>
        <p:txBody>
          <a:bodyPr wrap="square" lIns="0" tIns="0" rIns="0" bIns="0" rtlCol="0">
            <a:noAutofit/>
          </a:bodyPr>
          <a:lstStyle/>
          <a:p>
            <a:endParaRPr/>
          </a:p>
        </p:txBody>
      </p:sp>
      <p:sp>
        <p:nvSpPr>
          <p:cNvPr id="11" name="object 11"/>
          <p:cNvSpPr/>
          <p:nvPr/>
        </p:nvSpPr>
        <p:spPr>
          <a:xfrm>
            <a:off x="0" y="1793748"/>
            <a:ext cx="9143238" cy="1539239"/>
          </a:xfrm>
          <a:prstGeom prst="rect">
            <a:avLst/>
          </a:prstGeom>
          <a:blipFill>
            <a:blip r:embed="rId8" cstate="print"/>
            <a:stretch>
              <a:fillRect/>
            </a:stretch>
          </a:blipFill>
        </p:spPr>
        <p:txBody>
          <a:bodyPr wrap="square" lIns="0" tIns="0" rIns="0" bIns="0" rtlCol="0">
            <a:noAutofit/>
          </a:bodyPr>
          <a:lstStyle/>
          <a:p>
            <a:endParaRPr/>
          </a:p>
        </p:txBody>
      </p:sp>
      <p:sp>
        <p:nvSpPr>
          <p:cNvPr id="12" name="object 12"/>
          <p:cNvSpPr/>
          <p:nvPr/>
        </p:nvSpPr>
        <p:spPr>
          <a:xfrm>
            <a:off x="0" y="-21335"/>
            <a:ext cx="9143238" cy="1683257"/>
          </a:xfrm>
          <a:prstGeom prst="rect">
            <a:avLst/>
          </a:prstGeom>
          <a:blipFill>
            <a:blip r:embed="rId9" cstate="print"/>
            <a:stretch>
              <a:fillRect/>
            </a:stretch>
          </a:blipFill>
        </p:spPr>
        <p:txBody>
          <a:bodyPr wrap="square" lIns="0" tIns="0" rIns="0" bIns="0" rtlCol="0">
            <a:noAutofit/>
          </a:bodyPr>
          <a:lstStyle/>
          <a:p>
            <a:endParaRPr/>
          </a:p>
        </p:txBody>
      </p:sp>
      <p:sp>
        <p:nvSpPr>
          <p:cNvPr id="13" name="object 13"/>
          <p:cNvSpPr/>
          <p:nvPr/>
        </p:nvSpPr>
        <p:spPr>
          <a:xfrm>
            <a:off x="0" y="-21335"/>
            <a:ext cx="8388095" cy="1068323"/>
          </a:xfrm>
          <a:prstGeom prst="rect">
            <a:avLst/>
          </a:prstGeom>
          <a:blipFill>
            <a:blip r:embed="rId10" cstate="print"/>
            <a:stretch>
              <a:fillRect/>
            </a:stretch>
          </a:blipFill>
        </p:spPr>
        <p:txBody>
          <a:bodyPr wrap="square" lIns="0" tIns="0" rIns="0" bIns="0" rtlCol="0">
            <a:noAutofit/>
          </a:bodyPr>
          <a:lstStyle/>
          <a:p>
            <a:endParaRPr/>
          </a:p>
        </p:txBody>
      </p:sp>
      <p:sp>
        <p:nvSpPr>
          <p:cNvPr id="14" name="object 14"/>
          <p:cNvSpPr/>
          <p:nvPr/>
        </p:nvSpPr>
        <p:spPr>
          <a:xfrm>
            <a:off x="0" y="-21335"/>
            <a:ext cx="4578095" cy="454151"/>
          </a:xfrm>
          <a:prstGeom prst="rect">
            <a:avLst/>
          </a:prstGeom>
          <a:blipFill>
            <a:blip r:embed="rId11" cstate="print"/>
            <a:stretch>
              <a:fillRect/>
            </a:stretch>
          </a:blipFill>
        </p:spPr>
        <p:txBody>
          <a:bodyPr wrap="square" lIns="0" tIns="0" rIns="0" bIns="0" rtlCol="0">
            <a:noAutofit/>
          </a:bodyPr>
          <a:lstStyle/>
          <a:p>
            <a:endParaRPr/>
          </a:p>
        </p:txBody>
      </p:sp>
      <p:sp>
        <p:nvSpPr>
          <p:cNvPr id="4" name="object 4"/>
          <p:cNvSpPr txBox="1"/>
          <p:nvPr/>
        </p:nvSpPr>
        <p:spPr>
          <a:xfrm>
            <a:off x="1557020" y="587888"/>
            <a:ext cx="5259087" cy="1254201"/>
          </a:xfrm>
          <a:prstGeom prst="rect">
            <a:avLst/>
          </a:prstGeom>
        </p:spPr>
        <p:txBody>
          <a:bodyPr wrap="square" lIns="0" tIns="0" rIns="0" bIns="0" rtlCol="0">
            <a:noAutofit/>
          </a:bodyPr>
          <a:lstStyle/>
          <a:p>
            <a:pPr marL="12700">
              <a:lnSpc>
                <a:spcPts val="4590"/>
              </a:lnSpc>
              <a:spcBef>
                <a:spcPts val="229"/>
              </a:spcBef>
            </a:pPr>
            <a:r>
              <a:rPr sz="4400" spc="0" dirty="0" smtClean="0">
                <a:solidFill>
                  <a:srgbClr val="FE0915"/>
                </a:solidFill>
                <a:latin typeface="Times New Roman"/>
                <a:cs typeface="Times New Roman"/>
              </a:rPr>
              <a:t>VIOLATION</a:t>
            </a:r>
            <a:r>
              <a:rPr sz="4400" spc="-241" dirty="0" smtClean="0">
                <a:solidFill>
                  <a:srgbClr val="FE0915"/>
                </a:solidFill>
                <a:latin typeface="Times New Roman"/>
                <a:cs typeface="Times New Roman"/>
              </a:rPr>
              <a:t> </a:t>
            </a:r>
            <a:r>
              <a:rPr sz="4400" spc="0" dirty="0" smtClean="0">
                <a:solidFill>
                  <a:srgbClr val="FE0915"/>
                </a:solidFill>
                <a:latin typeface="Times New Roman"/>
                <a:cs typeface="Times New Roman"/>
              </a:rPr>
              <a:t>OF</a:t>
            </a:r>
            <a:r>
              <a:rPr sz="4400" spc="-56" dirty="0" smtClean="0">
                <a:solidFill>
                  <a:srgbClr val="FE0915"/>
                </a:solidFill>
                <a:latin typeface="Times New Roman"/>
                <a:cs typeface="Times New Roman"/>
              </a:rPr>
              <a:t> </a:t>
            </a:r>
            <a:r>
              <a:rPr sz="4400" spc="0" dirty="0" smtClean="0">
                <a:solidFill>
                  <a:srgbClr val="FE0915"/>
                </a:solidFill>
                <a:latin typeface="Times New Roman"/>
                <a:cs typeface="Times New Roman"/>
              </a:rPr>
              <a:t>THE</a:t>
            </a:r>
            <a:endParaRPr sz="4400">
              <a:latin typeface="Times New Roman"/>
              <a:cs typeface="Times New Roman"/>
            </a:endParaRPr>
          </a:p>
          <a:p>
            <a:pPr marL="1200168" marR="83781">
              <a:lnSpc>
                <a:spcPct val="95825"/>
              </a:lnSpc>
            </a:pPr>
            <a:r>
              <a:rPr sz="4400" spc="0" dirty="0" smtClean="0">
                <a:solidFill>
                  <a:srgbClr val="FE0915"/>
                </a:solidFill>
                <a:latin typeface="Times New Roman"/>
                <a:cs typeface="Times New Roman"/>
              </a:rPr>
              <a:t>AMENDMENT</a:t>
            </a:r>
            <a:endParaRPr sz="4400">
              <a:latin typeface="Times New Roman"/>
              <a:cs typeface="Times New Roman"/>
            </a:endParaRPr>
          </a:p>
        </p:txBody>
      </p:sp>
      <p:sp>
        <p:nvSpPr>
          <p:cNvPr id="3" name="object 3"/>
          <p:cNvSpPr txBox="1"/>
          <p:nvPr/>
        </p:nvSpPr>
        <p:spPr>
          <a:xfrm>
            <a:off x="6846618" y="587888"/>
            <a:ext cx="823003" cy="583946"/>
          </a:xfrm>
          <a:prstGeom prst="rect">
            <a:avLst/>
          </a:prstGeom>
        </p:spPr>
        <p:txBody>
          <a:bodyPr wrap="square" lIns="0" tIns="0" rIns="0" bIns="0" rtlCol="0">
            <a:noAutofit/>
          </a:bodyPr>
          <a:lstStyle/>
          <a:p>
            <a:pPr marL="12700">
              <a:lnSpc>
                <a:spcPts val="4590"/>
              </a:lnSpc>
              <a:spcBef>
                <a:spcPts val="229"/>
              </a:spcBef>
            </a:pPr>
            <a:r>
              <a:rPr sz="4400" spc="0" dirty="0" smtClean="0">
                <a:solidFill>
                  <a:srgbClr val="FE0915"/>
                </a:solidFill>
                <a:latin typeface="Times New Roman"/>
                <a:cs typeface="Times New Roman"/>
              </a:rPr>
              <a:t>6th</a:t>
            </a:r>
            <a:endParaRPr sz="4400">
              <a:latin typeface="Times New Roman"/>
              <a:cs typeface="Times New Roman"/>
            </a:endParaRPr>
          </a:p>
        </p:txBody>
      </p:sp>
      <p:sp>
        <p:nvSpPr>
          <p:cNvPr id="2" name="object 2"/>
          <p:cNvSpPr txBox="1"/>
          <p:nvPr/>
        </p:nvSpPr>
        <p:spPr>
          <a:xfrm>
            <a:off x="1145540" y="3003482"/>
            <a:ext cx="6468002" cy="482600"/>
          </a:xfrm>
          <a:prstGeom prst="rect">
            <a:avLst/>
          </a:prstGeom>
        </p:spPr>
        <p:txBody>
          <a:bodyPr wrap="square" lIns="0" tIns="0" rIns="0" bIns="0" rtlCol="0">
            <a:noAutofit/>
          </a:bodyPr>
          <a:lstStyle/>
          <a:p>
            <a:pPr marL="12700">
              <a:lnSpc>
                <a:spcPts val="3770"/>
              </a:lnSpc>
              <a:spcBef>
                <a:spcPts val="188"/>
              </a:spcBef>
            </a:pPr>
            <a:r>
              <a:rPr sz="3600" spc="0" dirty="0" smtClean="0">
                <a:solidFill>
                  <a:srgbClr val="FFFFFF"/>
                </a:solidFill>
                <a:latin typeface="Times New Roman"/>
                <a:cs typeface="Times New Roman"/>
              </a:rPr>
              <a:t>Guarantee of the Right to Counsel.</a:t>
            </a:r>
            <a:endParaRPr sz="3600">
              <a:latin typeface="Times New Roman"/>
              <a:cs typeface="Times New Roman"/>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p:nvPr/>
        </p:nvSpPr>
        <p:spPr>
          <a:xfrm>
            <a:off x="-1523" y="-1524"/>
            <a:ext cx="9147048" cy="6861048"/>
          </a:xfrm>
          <a:prstGeom prst="rect">
            <a:avLst/>
          </a:prstGeom>
          <a:blipFill>
            <a:blip r:embed="rId2" cstate="print"/>
            <a:stretch>
              <a:fillRect/>
            </a:stretch>
          </a:blipFill>
        </p:spPr>
        <p:txBody>
          <a:bodyPr wrap="square" lIns="0" tIns="0" rIns="0" bIns="0" rtlCol="0">
            <a:noAutofit/>
          </a:bodyPr>
          <a:lstStyle/>
          <a:p>
            <a:endParaRPr/>
          </a:p>
        </p:txBody>
      </p:sp>
      <p:sp>
        <p:nvSpPr>
          <p:cNvPr id="4" name="object 4"/>
          <p:cNvSpPr/>
          <p:nvPr/>
        </p:nvSpPr>
        <p:spPr>
          <a:xfrm>
            <a:off x="8807957" y="-1524"/>
            <a:ext cx="337566" cy="6861048"/>
          </a:xfrm>
          <a:prstGeom prst="rect">
            <a:avLst/>
          </a:prstGeom>
          <a:blipFill>
            <a:blip r:embed="rId3" cstate="print"/>
            <a:stretch>
              <a:fillRect/>
            </a:stretch>
          </a:blipFill>
        </p:spPr>
        <p:txBody>
          <a:bodyPr wrap="square" lIns="0" tIns="0" rIns="0" bIns="0" rtlCol="0">
            <a:noAutofit/>
          </a:bodyPr>
          <a:lstStyle/>
          <a:p>
            <a:endParaRPr/>
          </a:p>
        </p:txBody>
      </p:sp>
      <p:sp>
        <p:nvSpPr>
          <p:cNvPr id="5" name="object 5"/>
          <p:cNvSpPr/>
          <p:nvPr/>
        </p:nvSpPr>
        <p:spPr>
          <a:xfrm>
            <a:off x="-9905" y="4488942"/>
            <a:ext cx="5754623" cy="2368295"/>
          </a:xfrm>
          <a:prstGeom prst="rect">
            <a:avLst/>
          </a:prstGeom>
          <a:blipFill>
            <a:blip r:embed="rId4" cstate="print"/>
            <a:stretch>
              <a:fillRect/>
            </a:stretch>
          </a:blipFill>
        </p:spPr>
        <p:txBody>
          <a:bodyPr wrap="square" lIns="0" tIns="0" rIns="0" bIns="0" rtlCol="0">
            <a:noAutofit/>
          </a:bodyPr>
          <a:lstStyle/>
          <a:p>
            <a:endParaRPr/>
          </a:p>
        </p:txBody>
      </p:sp>
      <p:sp>
        <p:nvSpPr>
          <p:cNvPr id="6" name="object 6"/>
          <p:cNvSpPr/>
          <p:nvPr/>
        </p:nvSpPr>
        <p:spPr>
          <a:xfrm>
            <a:off x="0" y="3817620"/>
            <a:ext cx="8164067" cy="3019044"/>
          </a:xfrm>
          <a:prstGeom prst="rect">
            <a:avLst/>
          </a:prstGeom>
          <a:blipFill>
            <a:blip r:embed="rId5" cstate="print"/>
            <a:stretch>
              <a:fillRect/>
            </a:stretch>
          </a:blipFill>
        </p:spPr>
        <p:txBody>
          <a:bodyPr wrap="square" lIns="0" tIns="0" rIns="0" bIns="0" rtlCol="0">
            <a:noAutofit/>
          </a:bodyPr>
          <a:lstStyle/>
          <a:p>
            <a:endParaRPr/>
          </a:p>
        </p:txBody>
      </p:sp>
      <p:sp>
        <p:nvSpPr>
          <p:cNvPr id="7" name="object 7"/>
          <p:cNvSpPr/>
          <p:nvPr/>
        </p:nvSpPr>
        <p:spPr>
          <a:xfrm>
            <a:off x="0" y="3146298"/>
            <a:ext cx="9143238" cy="3690366"/>
          </a:xfrm>
          <a:prstGeom prst="rect">
            <a:avLst/>
          </a:prstGeom>
          <a:blipFill>
            <a:blip r:embed="rId6" cstate="print"/>
            <a:stretch>
              <a:fillRect/>
            </a:stretch>
          </a:blipFill>
        </p:spPr>
        <p:txBody>
          <a:bodyPr wrap="square" lIns="0" tIns="0" rIns="0" bIns="0" rtlCol="0">
            <a:noAutofit/>
          </a:bodyPr>
          <a:lstStyle/>
          <a:p>
            <a:endParaRPr/>
          </a:p>
        </p:txBody>
      </p:sp>
      <p:sp>
        <p:nvSpPr>
          <p:cNvPr id="8" name="object 8"/>
          <p:cNvSpPr/>
          <p:nvPr/>
        </p:nvSpPr>
        <p:spPr>
          <a:xfrm>
            <a:off x="0" y="2460498"/>
            <a:ext cx="9143238" cy="2497073"/>
          </a:xfrm>
          <a:prstGeom prst="rect">
            <a:avLst/>
          </a:prstGeom>
          <a:blipFill>
            <a:blip r:embed="rId7" cstate="print"/>
            <a:stretch>
              <a:fillRect/>
            </a:stretch>
          </a:blipFill>
        </p:spPr>
        <p:txBody>
          <a:bodyPr wrap="square" lIns="0" tIns="0" rIns="0" bIns="0" rtlCol="0">
            <a:noAutofit/>
          </a:bodyPr>
          <a:lstStyle/>
          <a:p>
            <a:endParaRPr/>
          </a:p>
        </p:txBody>
      </p:sp>
      <p:sp>
        <p:nvSpPr>
          <p:cNvPr id="9" name="object 9"/>
          <p:cNvSpPr/>
          <p:nvPr/>
        </p:nvSpPr>
        <p:spPr>
          <a:xfrm>
            <a:off x="0" y="1793748"/>
            <a:ext cx="9143238" cy="1539239"/>
          </a:xfrm>
          <a:prstGeom prst="rect">
            <a:avLst/>
          </a:prstGeom>
          <a:blipFill>
            <a:blip r:embed="rId8" cstate="print"/>
            <a:stretch>
              <a:fillRect/>
            </a:stretch>
          </a:blipFill>
        </p:spPr>
        <p:txBody>
          <a:bodyPr wrap="square" lIns="0" tIns="0" rIns="0" bIns="0" rtlCol="0">
            <a:noAutofit/>
          </a:bodyPr>
          <a:lstStyle/>
          <a:p>
            <a:endParaRPr/>
          </a:p>
        </p:txBody>
      </p:sp>
      <p:sp>
        <p:nvSpPr>
          <p:cNvPr id="10" name="object 10"/>
          <p:cNvSpPr/>
          <p:nvPr/>
        </p:nvSpPr>
        <p:spPr>
          <a:xfrm>
            <a:off x="0" y="-21335"/>
            <a:ext cx="9143238" cy="1683257"/>
          </a:xfrm>
          <a:prstGeom prst="rect">
            <a:avLst/>
          </a:prstGeom>
          <a:blipFill>
            <a:blip r:embed="rId9" cstate="print"/>
            <a:stretch>
              <a:fillRect/>
            </a:stretch>
          </a:blipFill>
        </p:spPr>
        <p:txBody>
          <a:bodyPr wrap="square" lIns="0" tIns="0" rIns="0" bIns="0" rtlCol="0">
            <a:noAutofit/>
          </a:bodyPr>
          <a:lstStyle/>
          <a:p>
            <a:endParaRPr/>
          </a:p>
        </p:txBody>
      </p:sp>
      <p:sp>
        <p:nvSpPr>
          <p:cNvPr id="11" name="object 11"/>
          <p:cNvSpPr/>
          <p:nvPr/>
        </p:nvSpPr>
        <p:spPr>
          <a:xfrm>
            <a:off x="0" y="-21335"/>
            <a:ext cx="8388095" cy="1068323"/>
          </a:xfrm>
          <a:prstGeom prst="rect">
            <a:avLst/>
          </a:prstGeom>
          <a:blipFill>
            <a:blip r:embed="rId10" cstate="print"/>
            <a:stretch>
              <a:fillRect/>
            </a:stretch>
          </a:blipFill>
        </p:spPr>
        <p:txBody>
          <a:bodyPr wrap="square" lIns="0" tIns="0" rIns="0" bIns="0" rtlCol="0">
            <a:noAutofit/>
          </a:bodyPr>
          <a:lstStyle/>
          <a:p>
            <a:endParaRPr/>
          </a:p>
        </p:txBody>
      </p:sp>
      <p:sp>
        <p:nvSpPr>
          <p:cNvPr id="12" name="object 12"/>
          <p:cNvSpPr/>
          <p:nvPr/>
        </p:nvSpPr>
        <p:spPr>
          <a:xfrm>
            <a:off x="0" y="-21335"/>
            <a:ext cx="4578095" cy="454151"/>
          </a:xfrm>
          <a:prstGeom prst="rect">
            <a:avLst/>
          </a:prstGeom>
          <a:blipFill>
            <a:blip r:embed="rId11" cstate="print"/>
            <a:stretch>
              <a:fillRect/>
            </a:stretch>
          </a:blipFill>
        </p:spPr>
        <p:txBody>
          <a:bodyPr wrap="square" lIns="0" tIns="0" rIns="0" bIns="0" rtlCol="0">
            <a:noAutofit/>
          </a:bodyPr>
          <a:lstStyle/>
          <a:p>
            <a:endParaRPr/>
          </a:p>
        </p:txBody>
      </p:sp>
      <p:sp>
        <p:nvSpPr>
          <p:cNvPr id="2" name="object 2"/>
          <p:cNvSpPr txBox="1"/>
          <p:nvPr/>
        </p:nvSpPr>
        <p:spPr>
          <a:xfrm>
            <a:off x="612140" y="313568"/>
            <a:ext cx="7978626" cy="5655072"/>
          </a:xfrm>
          <a:prstGeom prst="rect">
            <a:avLst/>
          </a:prstGeom>
        </p:spPr>
        <p:txBody>
          <a:bodyPr wrap="square" lIns="0" tIns="0" rIns="0" bIns="0" rtlCol="0">
            <a:noAutofit/>
          </a:bodyPr>
          <a:lstStyle/>
          <a:p>
            <a:pPr marL="2642635" marR="2854943" algn="ctr">
              <a:lnSpc>
                <a:spcPts val="4590"/>
              </a:lnSpc>
              <a:spcBef>
                <a:spcPts val="229"/>
              </a:spcBef>
            </a:pPr>
            <a:r>
              <a:rPr sz="4400" spc="0" dirty="0" smtClean="0">
                <a:solidFill>
                  <a:srgbClr val="FECB64"/>
                </a:solidFill>
                <a:latin typeface="Times New Roman"/>
                <a:cs typeface="Times New Roman"/>
              </a:rPr>
              <a:t>Scenario 2</a:t>
            </a:r>
            <a:endParaRPr sz="4400">
              <a:latin typeface="Times New Roman"/>
              <a:cs typeface="Times New Roman"/>
            </a:endParaRPr>
          </a:p>
          <a:p>
            <a:pPr marL="12700">
              <a:lnSpc>
                <a:spcPct val="100041"/>
              </a:lnSpc>
              <a:spcBef>
                <a:spcPts val="983"/>
              </a:spcBef>
            </a:pPr>
            <a:r>
              <a:rPr sz="3600" spc="0" dirty="0" smtClean="0">
                <a:solidFill>
                  <a:srgbClr val="FFFFFF"/>
                </a:solidFill>
                <a:latin typeface="Times New Roman"/>
                <a:cs typeface="Times New Roman"/>
              </a:rPr>
              <a:t>A neighbor is suing the Joneses because a tree in the Joneses’ yard fell on their roof during a hurricane. The neighbors want the Jones family to pay $850 to have their roof repaired. Mr. Jones requests that a jury be present to hear this case. The judge says it is not necessary since the amount of the repairs is is so small. The Jones family</a:t>
            </a:r>
            <a:endParaRPr sz="3600">
              <a:latin typeface="Times New Roman"/>
              <a:cs typeface="Times New Roman"/>
            </a:endParaRPr>
          </a:p>
          <a:p>
            <a:pPr marL="12700" marR="66160">
              <a:lnSpc>
                <a:spcPct val="95825"/>
              </a:lnSpc>
              <a:spcBef>
                <a:spcPts val="5"/>
              </a:spcBef>
            </a:pPr>
            <a:r>
              <a:rPr sz="3600" spc="0" dirty="0" smtClean="0">
                <a:solidFill>
                  <a:srgbClr val="FFFFFF"/>
                </a:solidFill>
                <a:latin typeface="Times New Roman"/>
                <a:cs typeface="Times New Roman"/>
              </a:rPr>
              <a:t>lives in Washington D.C.</a:t>
            </a:r>
            <a:endParaRPr sz="3600">
              <a:latin typeface="Times New Roman"/>
              <a:cs typeface="Times New Roman"/>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object 9"/>
          <p:cNvSpPr/>
          <p:nvPr/>
        </p:nvSpPr>
        <p:spPr>
          <a:xfrm>
            <a:off x="-1523" y="-1524"/>
            <a:ext cx="9147048" cy="6861048"/>
          </a:xfrm>
          <a:prstGeom prst="rect">
            <a:avLst/>
          </a:prstGeom>
          <a:blipFill>
            <a:blip r:embed="rId2" cstate="print"/>
            <a:stretch>
              <a:fillRect/>
            </a:stretch>
          </a:blipFill>
        </p:spPr>
        <p:txBody>
          <a:bodyPr wrap="square" lIns="0" tIns="0" rIns="0" bIns="0" rtlCol="0">
            <a:noAutofit/>
          </a:bodyPr>
          <a:lstStyle/>
          <a:p>
            <a:endParaRPr/>
          </a:p>
        </p:txBody>
      </p:sp>
      <p:sp>
        <p:nvSpPr>
          <p:cNvPr id="10" name="object 10"/>
          <p:cNvSpPr/>
          <p:nvPr/>
        </p:nvSpPr>
        <p:spPr>
          <a:xfrm>
            <a:off x="8807957" y="-1524"/>
            <a:ext cx="337566" cy="6861048"/>
          </a:xfrm>
          <a:prstGeom prst="rect">
            <a:avLst/>
          </a:prstGeom>
          <a:blipFill>
            <a:blip r:embed="rId3" cstate="print"/>
            <a:stretch>
              <a:fillRect/>
            </a:stretch>
          </a:blipFill>
        </p:spPr>
        <p:txBody>
          <a:bodyPr wrap="square" lIns="0" tIns="0" rIns="0" bIns="0" rtlCol="0">
            <a:noAutofit/>
          </a:bodyPr>
          <a:lstStyle/>
          <a:p>
            <a:endParaRPr/>
          </a:p>
        </p:txBody>
      </p:sp>
      <p:sp>
        <p:nvSpPr>
          <p:cNvPr id="11" name="object 11"/>
          <p:cNvSpPr/>
          <p:nvPr/>
        </p:nvSpPr>
        <p:spPr>
          <a:xfrm>
            <a:off x="-9905" y="4488942"/>
            <a:ext cx="5754623" cy="2368295"/>
          </a:xfrm>
          <a:prstGeom prst="rect">
            <a:avLst/>
          </a:prstGeom>
          <a:blipFill>
            <a:blip r:embed="rId4" cstate="print"/>
            <a:stretch>
              <a:fillRect/>
            </a:stretch>
          </a:blipFill>
        </p:spPr>
        <p:txBody>
          <a:bodyPr wrap="square" lIns="0" tIns="0" rIns="0" bIns="0" rtlCol="0">
            <a:noAutofit/>
          </a:bodyPr>
          <a:lstStyle/>
          <a:p>
            <a:endParaRPr/>
          </a:p>
        </p:txBody>
      </p:sp>
      <p:sp>
        <p:nvSpPr>
          <p:cNvPr id="12" name="object 12"/>
          <p:cNvSpPr/>
          <p:nvPr/>
        </p:nvSpPr>
        <p:spPr>
          <a:xfrm>
            <a:off x="0" y="3817620"/>
            <a:ext cx="8164067" cy="3019044"/>
          </a:xfrm>
          <a:prstGeom prst="rect">
            <a:avLst/>
          </a:prstGeom>
          <a:blipFill>
            <a:blip r:embed="rId5" cstate="print"/>
            <a:stretch>
              <a:fillRect/>
            </a:stretch>
          </a:blipFill>
        </p:spPr>
        <p:txBody>
          <a:bodyPr wrap="square" lIns="0" tIns="0" rIns="0" bIns="0" rtlCol="0">
            <a:noAutofit/>
          </a:bodyPr>
          <a:lstStyle/>
          <a:p>
            <a:endParaRPr/>
          </a:p>
        </p:txBody>
      </p:sp>
      <p:sp>
        <p:nvSpPr>
          <p:cNvPr id="13" name="object 13"/>
          <p:cNvSpPr/>
          <p:nvPr/>
        </p:nvSpPr>
        <p:spPr>
          <a:xfrm>
            <a:off x="0" y="3146298"/>
            <a:ext cx="9143238" cy="3690366"/>
          </a:xfrm>
          <a:prstGeom prst="rect">
            <a:avLst/>
          </a:prstGeom>
          <a:blipFill>
            <a:blip r:embed="rId6" cstate="print"/>
            <a:stretch>
              <a:fillRect/>
            </a:stretch>
          </a:blipFill>
        </p:spPr>
        <p:txBody>
          <a:bodyPr wrap="square" lIns="0" tIns="0" rIns="0" bIns="0" rtlCol="0">
            <a:noAutofit/>
          </a:bodyPr>
          <a:lstStyle/>
          <a:p>
            <a:endParaRPr/>
          </a:p>
        </p:txBody>
      </p:sp>
      <p:sp>
        <p:nvSpPr>
          <p:cNvPr id="14" name="object 14"/>
          <p:cNvSpPr/>
          <p:nvPr/>
        </p:nvSpPr>
        <p:spPr>
          <a:xfrm>
            <a:off x="0" y="2460498"/>
            <a:ext cx="9143238" cy="2497073"/>
          </a:xfrm>
          <a:prstGeom prst="rect">
            <a:avLst/>
          </a:prstGeom>
          <a:blipFill>
            <a:blip r:embed="rId7" cstate="print"/>
            <a:stretch>
              <a:fillRect/>
            </a:stretch>
          </a:blipFill>
        </p:spPr>
        <p:txBody>
          <a:bodyPr wrap="square" lIns="0" tIns="0" rIns="0" bIns="0" rtlCol="0">
            <a:noAutofit/>
          </a:bodyPr>
          <a:lstStyle/>
          <a:p>
            <a:endParaRPr/>
          </a:p>
        </p:txBody>
      </p:sp>
      <p:sp>
        <p:nvSpPr>
          <p:cNvPr id="15" name="object 15"/>
          <p:cNvSpPr/>
          <p:nvPr/>
        </p:nvSpPr>
        <p:spPr>
          <a:xfrm>
            <a:off x="0" y="1793748"/>
            <a:ext cx="9143238" cy="1539239"/>
          </a:xfrm>
          <a:prstGeom prst="rect">
            <a:avLst/>
          </a:prstGeom>
          <a:blipFill>
            <a:blip r:embed="rId8" cstate="print"/>
            <a:stretch>
              <a:fillRect/>
            </a:stretch>
          </a:blipFill>
        </p:spPr>
        <p:txBody>
          <a:bodyPr wrap="square" lIns="0" tIns="0" rIns="0" bIns="0" rtlCol="0">
            <a:noAutofit/>
          </a:bodyPr>
          <a:lstStyle/>
          <a:p>
            <a:endParaRPr/>
          </a:p>
        </p:txBody>
      </p:sp>
      <p:sp>
        <p:nvSpPr>
          <p:cNvPr id="16" name="object 16"/>
          <p:cNvSpPr/>
          <p:nvPr/>
        </p:nvSpPr>
        <p:spPr>
          <a:xfrm>
            <a:off x="0" y="-21335"/>
            <a:ext cx="9143238" cy="1683257"/>
          </a:xfrm>
          <a:prstGeom prst="rect">
            <a:avLst/>
          </a:prstGeom>
          <a:blipFill>
            <a:blip r:embed="rId9" cstate="print"/>
            <a:stretch>
              <a:fillRect/>
            </a:stretch>
          </a:blipFill>
        </p:spPr>
        <p:txBody>
          <a:bodyPr wrap="square" lIns="0" tIns="0" rIns="0" bIns="0" rtlCol="0">
            <a:noAutofit/>
          </a:bodyPr>
          <a:lstStyle/>
          <a:p>
            <a:endParaRPr/>
          </a:p>
        </p:txBody>
      </p:sp>
      <p:sp>
        <p:nvSpPr>
          <p:cNvPr id="17" name="object 17"/>
          <p:cNvSpPr/>
          <p:nvPr/>
        </p:nvSpPr>
        <p:spPr>
          <a:xfrm>
            <a:off x="0" y="-21335"/>
            <a:ext cx="8388095" cy="1068323"/>
          </a:xfrm>
          <a:prstGeom prst="rect">
            <a:avLst/>
          </a:prstGeom>
          <a:blipFill>
            <a:blip r:embed="rId10" cstate="print"/>
            <a:stretch>
              <a:fillRect/>
            </a:stretch>
          </a:blipFill>
        </p:spPr>
        <p:txBody>
          <a:bodyPr wrap="square" lIns="0" tIns="0" rIns="0" bIns="0" rtlCol="0">
            <a:noAutofit/>
          </a:bodyPr>
          <a:lstStyle/>
          <a:p>
            <a:endParaRPr/>
          </a:p>
        </p:txBody>
      </p:sp>
      <p:sp>
        <p:nvSpPr>
          <p:cNvPr id="18" name="object 18"/>
          <p:cNvSpPr/>
          <p:nvPr/>
        </p:nvSpPr>
        <p:spPr>
          <a:xfrm>
            <a:off x="0" y="-21335"/>
            <a:ext cx="4578095" cy="454151"/>
          </a:xfrm>
          <a:prstGeom prst="rect">
            <a:avLst/>
          </a:prstGeom>
          <a:blipFill>
            <a:blip r:embed="rId11" cstate="print"/>
            <a:stretch>
              <a:fillRect/>
            </a:stretch>
          </a:blipFill>
        </p:spPr>
        <p:txBody>
          <a:bodyPr wrap="square" lIns="0" tIns="0" rIns="0" bIns="0" rtlCol="0">
            <a:noAutofit/>
          </a:bodyPr>
          <a:lstStyle/>
          <a:p>
            <a:endParaRPr/>
          </a:p>
        </p:txBody>
      </p:sp>
      <p:sp>
        <p:nvSpPr>
          <p:cNvPr id="8" name="object 8"/>
          <p:cNvSpPr txBox="1"/>
          <p:nvPr/>
        </p:nvSpPr>
        <p:spPr>
          <a:xfrm>
            <a:off x="1557020" y="587888"/>
            <a:ext cx="5259087" cy="1254201"/>
          </a:xfrm>
          <a:prstGeom prst="rect">
            <a:avLst/>
          </a:prstGeom>
        </p:spPr>
        <p:txBody>
          <a:bodyPr wrap="square" lIns="0" tIns="0" rIns="0" bIns="0" rtlCol="0">
            <a:noAutofit/>
          </a:bodyPr>
          <a:lstStyle/>
          <a:p>
            <a:pPr marL="12700">
              <a:lnSpc>
                <a:spcPts val="4590"/>
              </a:lnSpc>
              <a:spcBef>
                <a:spcPts val="229"/>
              </a:spcBef>
            </a:pPr>
            <a:r>
              <a:rPr sz="4400" spc="0" dirty="0" smtClean="0">
                <a:solidFill>
                  <a:srgbClr val="FE0915"/>
                </a:solidFill>
                <a:latin typeface="Times New Roman"/>
                <a:cs typeface="Times New Roman"/>
              </a:rPr>
              <a:t>VIOLATION</a:t>
            </a:r>
            <a:r>
              <a:rPr sz="4400" spc="-241" dirty="0" smtClean="0">
                <a:solidFill>
                  <a:srgbClr val="FE0915"/>
                </a:solidFill>
                <a:latin typeface="Times New Roman"/>
                <a:cs typeface="Times New Roman"/>
              </a:rPr>
              <a:t> </a:t>
            </a:r>
            <a:r>
              <a:rPr sz="4400" spc="0" dirty="0" smtClean="0">
                <a:solidFill>
                  <a:srgbClr val="FE0915"/>
                </a:solidFill>
                <a:latin typeface="Times New Roman"/>
                <a:cs typeface="Times New Roman"/>
              </a:rPr>
              <a:t>OF</a:t>
            </a:r>
            <a:r>
              <a:rPr sz="4400" spc="-56" dirty="0" smtClean="0">
                <a:solidFill>
                  <a:srgbClr val="FE0915"/>
                </a:solidFill>
                <a:latin typeface="Times New Roman"/>
                <a:cs typeface="Times New Roman"/>
              </a:rPr>
              <a:t> </a:t>
            </a:r>
            <a:r>
              <a:rPr sz="4400" spc="0" dirty="0" smtClean="0">
                <a:solidFill>
                  <a:srgbClr val="FE0915"/>
                </a:solidFill>
                <a:latin typeface="Times New Roman"/>
                <a:cs typeface="Times New Roman"/>
              </a:rPr>
              <a:t>THE</a:t>
            </a:r>
            <a:endParaRPr sz="4400">
              <a:latin typeface="Times New Roman"/>
              <a:cs typeface="Times New Roman"/>
            </a:endParaRPr>
          </a:p>
          <a:p>
            <a:pPr marL="1200168" marR="83781">
              <a:lnSpc>
                <a:spcPct val="95825"/>
              </a:lnSpc>
            </a:pPr>
            <a:r>
              <a:rPr sz="4400" spc="0" dirty="0" smtClean="0">
                <a:solidFill>
                  <a:srgbClr val="FE0915"/>
                </a:solidFill>
                <a:latin typeface="Times New Roman"/>
                <a:cs typeface="Times New Roman"/>
              </a:rPr>
              <a:t>AMENDMENT</a:t>
            </a:r>
            <a:endParaRPr sz="4400">
              <a:latin typeface="Times New Roman"/>
              <a:cs typeface="Times New Roman"/>
            </a:endParaRPr>
          </a:p>
        </p:txBody>
      </p:sp>
      <p:sp>
        <p:nvSpPr>
          <p:cNvPr id="7" name="object 7"/>
          <p:cNvSpPr txBox="1"/>
          <p:nvPr/>
        </p:nvSpPr>
        <p:spPr>
          <a:xfrm>
            <a:off x="6846618" y="587888"/>
            <a:ext cx="823003" cy="583946"/>
          </a:xfrm>
          <a:prstGeom prst="rect">
            <a:avLst/>
          </a:prstGeom>
        </p:spPr>
        <p:txBody>
          <a:bodyPr wrap="square" lIns="0" tIns="0" rIns="0" bIns="0" rtlCol="0">
            <a:noAutofit/>
          </a:bodyPr>
          <a:lstStyle/>
          <a:p>
            <a:pPr marL="12700">
              <a:lnSpc>
                <a:spcPts val="4590"/>
              </a:lnSpc>
              <a:spcBef>
                <a:spcPts val="229"/>
              </a:spcBef>
            </a:pPr>
            <a:r>
              <a:rPr sz="4400" spc="0" dirty="0" smtClean="0">
                <a:solidFill>
                  <a:srgbClr val="FE0915"/>
                </a:solidFill>
                <a:latin typeface="Times New Roman"/>
                <a:cs typeface="Times New Roman"/>
              </a:rPr>
              <a:t>7th</a:t>
            </a:r>
            <a:endParaRPr sz="4400">
              <a:latin typeface="Times New Roman"/>
              <a:cs typeface="Times New Roman"/>
            </a:endParaRPr>
          </a:p>
        </p:txBody>
      </p:sp>
      <p:sp>
        <p:nvSpPr>
          <p:cNvPr id="6" name="object 6"/>
          <p:cNvSpPr txBox="1"/>
          <p:nvPr/>
        </p:nvSpPr>
        <p:spPr>
          <a:xfrm>
            <a:off x="1145540" y="3003482"/>
            <a:ext cx="1997051" cy="1579879"/>
          </a:xfrm>
          <a:prstGeom prst="rect">
            <a:avLst/>
          </a:prstGeom>
        </p:spPr>
        <p:txBody>
          <a:bodyPr wrap="square" lIns="0" tIns="0" rIns="0" bIns="0" rtlCol="0">
            <a:noAutofit/>
          </a:bodyPr>
          <a:lstStyle/>
          <a:p>
            <a:pPr marL="12700" marR="24711">
              <a:lnSpc>
                <a:spcPts val="3770"/>
              </a:lnSpc>
              <a:spcBef>
                <a:spcPts val="188"/>
              </a:spcBef>
            </a:pPr>
            <a:r>
              <a:rPr sz="3600" spc="0" dirty="0" smtClean="0">
                <a:solidFill>
                  <a:srgbClr val="FFFFFF"/>
                </a:solidFill>
                <a:latin typeface="Times New Roman"/>
                <a:cs typeface="Times New Roman"/>
              </a:rPr>
              <a:t>Guarantee</a:t>
            </a:r>
            <a:endParaRPr sz="3600">
              <a:latin typeface="Times New Roman"/>
              <a:cs typeface="Times New Roman"/>
            </a:endParaRPr>
          </a:p>
          <a:p>
            <a:pPr marL="12700">
              <a:lnSpc>
                <a:spcPct val="95825"/>
              </a:lnSpc>
            </a:pPr>
            <a:r>
              <a:rPr sz="3600" spc="0" dirty="0" smtClean="0">
                <a:solidFill>
                  <a:srgbClr val="FFFFFF"/>
                </a:solidFill>
                <a:latin typeface="Times New Roman"/>
                <a:cs typeface="Times New Roman"/>
              </a:rPr>
              <a:t>civil cases</a:t>
            </a:r>
            <a:endParaRPr sz="3600">
              <a:latin typeface="Times New Roman"/>
              <a:cs typeface="Times New Roman"/>
            </a:endParaRPr>
          </a:p>
          <a:p>
            <a:pPr marL="12700" marR="36457">
              <a:lnSpc>
                <a:spcPct val="95825"/>
              </a:lnSpc>
              <a:spcBef>
                <a:spcPts val="180"/>
              </a:spcBef>
            </a:pPr>
            <a:r>
              <a:rPr sz="3600" spc="0" dirty="0" smtClean="0">
                <a:solidFill>
                  <a:srgbClr val="FFFFFF"/>
                </a:solidFill>
                <a:latin typeface="Times New Roman"/>
                <a:cs typeface="Times New Roman"/>
              </a:rPr>
              <a:t>District of</a:t>
            </a:r>
            <a:endParaRPr sz="3600">
              <a:latin typeface="Times New Roman"/>
              <a:cs typeface="Times New Roman"/>
            </a:endParaRPr>
          </a:p>
        </p:txBody>
      </p:sp>
      <p:sp>
        <p:nvSpPr>
          <p:cNvPr id="5" name="object 5"/>
          <p:cNvSpPr txBox="1"/>
          <p:nvPr/>
        </p:nvSpPr>
        <p:spPr>
          <a:xfrm>
            <a:off x="3138566" y="3003482"/>
            <a:ext cx="3941935" cy="482600"/>
          </a:xfrm>
          <a:prstGeom prst="rect">
            <a:avLst/>
          </a:prstGeom>
        </p:spPr>
        <p:txBody>
          <a:bodyPr wrap="square" lIns="0" tIns="0" rIns="0" bIns="0" rtlCol="0">
            <a:noAutofit/>
          </a:bodyPr>
          <a:lstStyle/>
          <a:p>
            <a:pPr marL="12700">
              <a:lnSpc>
                <a:spcPts val="3770"/>
              </a:lnSpc>
              <a:spcBef>
                <a:spcPts val="188"/>
              </a:spcBef>
            </a:pPr>
            <a:r>
              <a:rPr sz="3600" spc="0" dirty="0" smtClean="0">
                <a:solidFill>
                  <a:srgbClr val="FFFFFF"/>
                </a:solidFill>
                <a:latin typeface="Times New Roman"/>
                <a:cs typeface="Times New Roman"/>
              </a:rPr>
              <a:t>of right to a jury trial</a:t>
            </a:r>
            <a:endParaRPr sz="3600">
              <a:latin typeface="Times New Roman"/>
              <a:cs typeface="Times New Roman"/>
            </a:endParaRPr>
          </a:p>
        </p:txBody>
      </p:sp>
      <p:sp>
        <p:nvSpPr>
          <p:cNvPr id="4" name="object 4"/>
          <p:cNvSpPr txBox="1"/>
          <p:nvPr/>
        </p:nvSpPr>
        <p:spPr>
          <a:xfrm>
            <a:off x="7101210" y="3003482"/>
            <a:ext cx="449604" cy="482600"/>
          </a:xfrm>
          <a:prstGeom prst="rect">
            <a:avLst/>
          </a:prstGeom>
        </p:spPr>
        <p:txBody>
          <a:bodyPr wrap="square" lIns="0" tIns="0" rIns="0" bIns="0" rtlCol="0">
            <a:noAutofit/>
          </a:bodyPr>
          <a:lstStyle/>
          <a:p>
            <a:pPr marL="12700">
              <a:lnSpc>
                <a:spcPts val="3770"/>
              </a:lnSpc>
              <a:spcBef>
                <a:spcPts val="188"/>
              </a:spcBef>
            </a:pPr>
            <a:r>
              <a:rPr sz="3600" spc="0" dirty="0" smtClean="0">
                <a:solidFill>
                  <a:srgbClr val="FFFFFF"/>
                </a:solidFill>
                <a:latin typeface="Times New Roman"/>
                <a:cs typeface="Times New Roman"/>
              </a:rPr>
              <a:t>in</a:t>
            </a:r>
            <a:endParaRPr sz="3600">
              <a:latin typeface="Times New Roman"/>
              <a:cs typeface="Times New Roman"/>
            </a:endParaRPr>
          </a:p>
        </p:txBody>
      </p:sp>
      <p:sp>
        <p:nvSpPr>
          <p:cNvPr id="3" name="object 3"/>
          <p:cNvSpPr txBox="1"/>
          <p:nvPr/>
        </p:nvSpPr>
        <p:spPr>
          <a:xfrm>
            <a:off x="3126313" y="3552122"/>
            <a:ext cx="4516466" cy="1031240"/>
          </a:xfrm>
          <a:prstGeom prst="rect">
            <a:avLst/>
          </a:prstGeom>
        </p:spPr>
        <p:txBody>
          <a:bodyPr wrap="square" lIns="0" tIns="0" rIns="0" bIns="0" rtlCol="0">
            <a:noAutofit/>
          </a:bodyPr>
          <a:lstStyle/>
          <a:p>
            <a:pPr marL="39583">
              <a:lnSpc>
                <a:spcPts val="3770"/>
              </a:lnSpc>
              <a:spcBef>
                <a:spcPts val="188"/>
              </a:spcBef>
            </a:pPr>
            <a:r>
              <a:rPr sz="3600" spc="0" dirty="0" smtClean="0">
                <a:solidFill>
                  <a:srgbClr val="FFFFFF"/>
                </a:solidFill>
                <a:latin typeface="Times New Roman"/>
                <a:cs typeface="Times New Roman"/>
              </a:rPr>
              <a:t>in federal court (and the</a:t>
            </a:r>
            <a:endParaRPr sz="3600">
              <a:latin typeface="Times New Roman"/>
              <a:cs typeface="Times New Roman"/>
            </a:endParaRPr>
          </a:p>
          <a:p>
            <a:pPr marL="12700" marR="68579">
              <a:lnSpc>
                <a:spcPct val="95825"/>
              </a:lnSpc>
            </a:pPr>
            <a:r>
              <a:rPr sz="3600" spc="0" dirty="0" smtClean="0">
                <a:solidFill>
                  <a:srgbClr val="FFFFFF"/>
                </a:solidFill>
                <a:latin typeface="Times New Roman"/>
                <a:cs typeface="Times New Roman"/>
              </a:rPr>
              <a:t>Columbia is under the</a:t>
            </a:r>
            <a:endParaRPr sz="3600">
              <a:latin typeface="Times New Roman"/>
              <a:cs typeface="Times New Roman"/>
            </a:endParaRPr>
          </a:p>
        </p:txBody>
      </p:sp>
      <p:sp>
        <p:nvSpPr>
          <p:cNvPr id="2" name="object 2"/>
          <p:cNvSpPr txBox="1"/>
          <p:nvPr/>
        </p:nvSpPr>
        <p:spPr>
          <a:xfrm>
            <a:off x="1145540" y="4649402"/>
            <a:ext cx="5694083" cy="482600"/>
          </a:xfrm>
          <a:prstGeom prst="rect">
            <a:avLst/>
          </a:prstGeom>
        </p:spPr>
        <p:txBody>
          <a:bodyPr wrap="square" lIns="0" tIns="0" rIns="0" bIns="0" rtlCol="0">
            <a:noAutofit/>
          </a:bodyPr>
          <a:lstStyle/>
          <a:p>
            <a:pPr marL="12700">
              <a:lnSpc>
                <a:spcPts val="3770"/>
              </a:lnSpc>
              <a:spcBef>
                <a:spcPts val="188"/>
              </a:spcBef>
            </a:pPr>
            <a:r>
              <a:rPr sz="3600" spc="0" dirty="0" smtClean="0">
                <a:solidFill>
                  <a:srgbClr val="FFFFFF"/>
                </a:solidFill>
                <a:latin typeface="Times New Roman"/>
                <a:cs typeface="Times New Roman"/>
              </a:rPr>
              <a:t>jurisdiction of a federal</a:t>
            </a:r>
            <a:r>
              <a:rPr sz="3600" spc="14" dirty="0" smtClean="0">
                <a:solidFill>
                  <a:srgbClr val="FFFFFF"/>
                </a:solidFill>
                <a:latin typeface="Times New Roman"/>
                <a:cs typeface="Times New Roman"/>
              </a:rPr>
              <a:t> </a:t>
            </a:r>
            <a:r>
              <a:rPr sz="3600" spc="0" dirty="0" smtClean="0">
                <a:solidFill>
                  <a:srgbClr val="FFFFFF"/>
                </a:solidFill>
                <a:latin typeface="Times New Roman"/>
                <a:cs typeface="Times New Roman"/>
              </a:rPr>
              <a:t>court).</a:t>
            </a:r>
            <a:endParaRPr sz="3600">
              <a:latin typeface="Times New Roman"/>
              <a:cs typeface="Times New Roman"/>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p:nvPr/>
        </p:nvSpPr>
        <p:spPr>
          <a:xfrm>
            <a:off x="-1523" y="-1524"/>
            <a:ext cx="9147048" cy="6861048"/>
          </a:xfrm>
          <a:prstGeom prst="rect">
            <a:avLst/>
          </a:prstGeom>
          <a:blipFill>
            <a:blip r:embed="rId2" cstate="print"/>
            <a:stretch>
              <a:fillRect/>
            </a:stretch>
          </a:blipFill>
        </p:spPr>
        <p:txBody>
          <a:bodyPr wrap="square" lIns="0" tIns="0" rIns="0" bIns="0" rtlCol="0">
            <a:noAutofit/>
          </a:bodyPr>
          <a:lstStyle/>
          <a:p>
            <a:endParaRPr/>
          </a:p>
        </p:txBody>
      </p:sp>
      <p:sp>
        <p:nvSpPr>
          <p:cNvPr id="4" name="object 4"/>
          <p:cNvSpPr/>
          <p:nvPr/>
        </p:nvSpPr>
        <p:spPr>
          <a:xfrm>
            <a:off x="8807957" y="-1524"/>
            <a:ext cx="337566" cy="6861048"/>
          </a:xfrm>
          <a:prstGeom prst="rect">
            <a:avLst/>
          </a:prstGeom>
          <a:blipFill>
            <a:blip r:embed="rId3" cstate="print"/>
            <a:stretch>
              <a:fillRect/>
            </a:stretch>
          </a:blipFill>
        </p:spPr>
        <p:txBody>
          <a:bodyPr wrap="square" lIns="0" tIns="0" rIns="0" bIns="0" rtlCol="0">
            <a:noAutofit/>
          </a:bodyPr>
          <a:lstStyle/>
          <a:p>
            <a:endParaRPr/>
          </a:p>
        </p:txBody>
      </p:sp>
      <p:sp>
        <p:nvSpPr>
          <p:cNvPr id="5" name="object 5"/>
          <p:cNvSpPr/>
          <p:nvPr/>
        </p:nvSpPr>
        <p:spPr>
          <a:xfrm>
            <a:off x="-9905" y="4488942"/>
            <a:ext cx="5754623" cy="2368295"/>
          </a:xfrm>
          <a:prstGeom prst="rect">
            <a:avLst/>
          </a:prstGeom>
          <a:blipFill>
            <a:blip r:embed="rId4" cstate="print"/>
            <a:stretch>
              <a:fillRect/>
            </a:stretch>
          </a:blipFill>
        </p:spPr>
        <p:txBody>
          <a:bodyPr wrap="square" lIns="0" tIns="0" rIns="0" bIns="0" rtlCol="0">
            <a:noAutofit/>
          </a:bodyPr>
          <a:lstStyle/>
          <a:p>
            <a:endParaRPr/>
          </a:p>
        </p:txBody>
      </p:sp>
      <p:sp>
        <p:nvSpPr>
          <p:cNvPr id="6" name="object 6"/>
          <p:cNvSpPr/>
          <p:nvPr/>
        </p:nvSpPr>
        <p:spPr>
          <a:xfrm>
            <a:off x="0" y="3817620"/>
            <a:ext cx="8164067" cy="3019044"/>
          </a:xfrm>
          <a:prstGeom prst="rect">
            <a:avLst/>
          </a:prstGeom>
          <a:blipFill>
            <a:blip r:embed="rId5" cstate="print"/>
            <a:stretch>
              <a:fillRect/>
            </a:stretch>
          </a:blipFill>
        </p:spPr>
        <p:txBody>
          <a:bodyPr wrap="square" lIns="0" tIns="0" rIns="0" bIns="0" rtlCol="0">
            <a:noAutofit/>
          </a:bodyPr>
          <a:lstStyle/>
          <a:p>
            <a:endParaRPr/>
          </a:p>
        </p:txBody>
      </p:sp>
      <p:sp>
        <p:nvSpPr>
          <p:cNvPr id="7" name="object 7"/>
          <p:cNvSpPr/>
          <p:nvPr/>
        </p:nvSpPr>
        <p:spPr>
          <a:xfrm>
            <a:off x="0" y="3146298"/>
            <a:ext cx="9143238" cy="3690366"/>
          </a:xfrm>
          <a:prstGeom prst="rect">
            <a:avLst/>
          </a:prstGeom>
          <a:blipFill>
            <a:blip r:embed="rId6" cstate="print"/>
            <a:stretch>
              <a:fillRect/>
            </a:stretch>
          </a:blipFill>
        </p:spPr>
        <p:txBody>
          <a:bodyPr wrap="square" lIns="0" tIns="0" rIns="0" bIns="0" rtlCol="0">
            <a:noAutofit/>
          </a:bodyPr>
          <a:lstStyle/>
          <a:p>
            <a:endParaRPr/>
          </a:p>
        </p:txBody>
      </p:sp>
      <p:sp>
        <p:nvSpPr>
          <p:cNvPr id="8" name="object 8"/>
          <p:cNvSpPr/>
          <p:nvPr/>
        </p:nvSpPr>
        <p:spPr>
          <a:xfrm>
            <a:off x="0" y="2460498"/>
            <a:ext cx="9143238" cy="2497073"/>
          </a:xfrm>
          <a:prstGeom prst="rect">
            <a:avLst/>
          </a:prstGeom>
          <a:blipFill>
            <a:blip r:embed="rId7" cstate="print"/>
            <a:stretch>
              <a:fillRect/>
            </a:stretch>
          </a:blipFill>
        </p:spPr>
        <p:txBody>
          <a:bodyPr wrap="square" lIns="0" tIns="0" rIns="0" bIns="0" rtlCol="0">
            <a:noAutofit/>
          </a:bodyPr>
          <a:lstStyle/>
          <a:p>
            <a:endParaRPr/>
          </a:p>
        </p:txBody>
      </p:sp>
      <p:sp>
        <p:nvSpPr>
          <p:cNvPr id="9" name="object 9"/>
          <p:cNvSpPr/>
          <p:nvPr/>
        </p:nvSpPr>
        <p:spPr>
          <a:xfrm>
            <a:off x="0" y="1793748"/>
            <a:ext cx="9143238" cy="1539239"/>
          </a:xfrm>
          <a:prstGeom prst="rect">
            <a:avLst/>
          </a:prstGeom>
          <a:blipFill>
            <a:blip r:embed="rId8" cstate="print"/>
            <a:stretch>
              <a:fillRect/>
            </a:stretch>
          </a:blipFill>
        </p:spPr>
        <p:txBody>
          <a:bodyPr wrap="square" lIns="0" tIns="0" rIns="0" bIns="0" rtlCol="0">
            <a:noAutofit/>
          </a:bodyPr>
          <a:lstStyle/>
          <a:p>
            <a:endParaRPr/>
          </a:p>
        </p:txBody>
      </p:sp>
      <p:sp>
        <p:nvSpPr>
          <p:cNvPr id="10" name="object 10"/>
          <p:cNvSpPr/>
          <p:nvPr/>
        </p:nvSpPr>
        <p:spPr>
          <a:xfrm>
            <a:off x="0" y="-21335"/>
            <a:ext cx="9143238" cy="1683257"/>
          </a:xfrm>
          <a:prstGeom prst="rect">
            <a:avLst/>
          </a:prstGeom>
          <a:blipFill>
            <a:blip r:embed="rId9" cstate="print"/>
            <a:stretch>
              <a:fillRect/>
            </a:stretch>
          </a:blipFill>
        </p:spPr>
        <p:txBody>
          <a:bodyPr wrap="square" lIns="0" tIns="0" rIns="0" bIns="0" rtlCol="0">
            <a:noAutofit/>
          </a:bodyPr>
          <a:lstStyle/>
          <a:p>
            <a:endParaRPr/>
          </a:p>
        </p:txBody>
      </p:sp>
      <p:sp>
        <p:nvSpPr>
          <p:cNvPr id="11" name="object 11"/>
          <p:cNvSpPr/>
          <p:nvPr/>
        </p:nvSpPr>
        <p:spPr>
          <a:xfrm>
            <a:off x="0" y="-21335"/>
            <a:ext cx="8388095" cy="1068323"/>
          </a:xfrm>
          <a:prstGeom prst="rect">
            <a:avLst/>
          </a:prstGeom>
          <a:blipFill>
            <a:blip r:embed="rId10" cstate="print"/>
            <a:stretch>
              <a:fillRect/>
            </a:stretch>
          </a:blipFill>
        </p:spPr>
        <p:txBody>
          <a:bodyPr wrap="square" lIns="0" tIns="0" rIns="0" bIns="0" rtlCol="0">
            <a:noAutofit/>
          </a:bodyPr>
          <a:lstStyle/>
          <a:p>
            <a:endParaRPr/>
          </a:p>
        </p:txBody>
      </p:sp>
      <p:sp>
        <p:nvSpPr>
          <p:cNvPr id="12" name="object 12"/>
          <p:cNvSpPr/>
          <p:nvPr/>
        </p:nvSpPr>
        <p:spPr>
          <a:xfrm>
            <a:off x="0" y="-21335"/>
            <a:ext cx="4578095" cy="454151"/>
          </a:xfrm>
          <a:prstGeom prst="rect">
            <a:avLst/>
          </a:prstGeom>
          <a:blipFill>
            <a:blip r:embed="rId11" cstate="print"/>
            <a:stretch>
              <a:fillRect/>
            </a:stretch>
          </a:blipFill>
        </p:spPr>
        <p:txBody>
          <a:bodyPr wrap="square" lIns="0" tIns="0" rIns="0" bIns="0" rtlCol="0">
            <a:noAutofit/>
          </a:bodyPr>
          <a:lstStyle/>
          <a:p>
            <a:endParaRPr/>
          </a:p>
        </p:txBody>
      </p:sp>
      <p:sp>
        <p:nvSpPr>
          <p:cNvPr id="2" name="object 2"/>
          <p:cNvSpPr txBox="1"/>
          <p:nvPr/>
        </p:nvSpPr>
        <p:spPr>
          <a:xfrm>
            <a:off x="612140" y="313568"/>
            <a:ext cx="7814079" cy="4557792"/>
          </a:xfrm>
          <a:prstGeom prst="rect">
            <a:avLst/>
          </a:prstGeom>
        </p:spPr>
        <p:txBody>
          <a:bodyPr wrap="square" lIns="0" tIns="0" rIns="0" bIns="0" rtlCol="0">
            <a:noAutofit/>
          </a:bodyPr>
          <a:lstStyle/>
          <a:p>
            <a:pPr marL="2642635" marR="2690397" algn="ctr">
              <a:lnSpc>
                <a:spcPts val="4590"/>
              </a:lnSpc>
              <a:spcBef>
                <a:spcPts val="229"/>
              </a:spcBef>
            </a:pPr>
            <a:r>
              <a:rPr sz="4400" spc="0" dirty="0" smtClean="0">
                <a:solidFill>
                  <a:srgbClr val="FECB64"/>
                </a:solidFill>
                <a:latin typeface="Times New Roman"/>
                <a:cs typeface="Times New Roman"/>
              </a:rPr>
              <a:t>Scenario 3</a:t>
            </a:r>
            <a:endParaRPr sz="4400">
              <a:latin typeface="Times New Roman"/>
              <a:cs typeface="Times New Roman"/>
            </a:endParaRPr>
          </a:p>
          <a:p>
            <a:pPr marL="12700">
              <a:lnSpc>
                <a:spcPct val="99537"/>
              </a:lnSpc>
              <a:spcBef>
                <a:spcPts val="1788"/>
              </a:spcBef>
            </a:pPr>
            <a:r>
              <a:rPr sz="3600" spc="0" dirty="0" smtClean="0">
                <a:solidFill>
                  <a:srgbClr val="FFFFFF"/>
                </a:solidFill>
                <a:latin typeface="Times New Roman"/>
                <a:cs typeface="Times New Roman"/>
              </a:rPr>
              <a:t>Carolyn is arrested for shoplifting a candy bar from a neighborhood convenience store. At trial, she is found guilty. The judge decides that the appropriate punishment is to cut off Carolyn’s hands so that she will not be able to shoplift again.</a:t>
            </a:r>
            <a:endParaRPr sz="3600">
              <a:latin typeface="Times New Roman"/>
              <a:cs typeface="Times New Roman"/>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5"/>
          <p:cNvSpPr/>
          <p:nvPr/>
        </p:nvSpPr>
        <p:spPr>
          <a:xfrm>
            <a:off x="-1523" y="-1524"/>
            <a:ext cx="9147048" cy="6861048"/>
          </a:xfrm>
          <a:prstGeom prst="rect">
            <a:avLst/>
          </a:prstGeom>
          <a:blipFill>
            <a:blip r:embed="rId2" cstate="print"/>
            <a:stretch>
              <a:fillRect/>
            </a:stretch>
          </a:blipFill>
        </p:spPr>
        <p:txBody>
          <a:bodyPr wrap="square" lIns="0" tIns="0" rIns="0" bIns="0" rtlCol="0">
            <a:noAutofit/>
          </a:bodyPr>
          <a:lstStyle/>
          <a:p>
            <a:endParaRPr/>
          </a:p>
        </p:txBody>
      </p:sp>
      <p:sp>
        <p:nvSpPr>
          <p:cNvPr id="6" name="object 6"/>
          <p:cNvSpPr/>
          <p:nvPr/>
        </p:nvSpPr>
        <p:spPr>
          <a:xfrm>
            <a:off x="8807957" y="-1524"/>
            <a:ext cx="337566" cy="6861048"/>
          </a:xfrm>
          <a:prstGeom prst="rect">
            <a:avLst/>
          </a:prstGeom>
          <a:blipFill>
            <a:blip r:embed="rId3" cstate="print"/>
            <a:stretch>
              <a:fillRect/>
            </a:stretch>
          </a:blipFill>
        </p:spPr>
        <p:txBody>
          <a:bodyPr wrap="square" lIns="0" tIns="0" rIns="0" bIns="0" rtlCol="0">
            <a:noAutofit/>
          </a:bodyPr>
          <a:lstStyle/>
          <a:p>
            <a:endParaRPr/>
          </a:p>
        </p:txBody>
      </p:sp>
      <p:sp>
        <p:nvSpPr>
          <p:cNvPr id="7" name="object 7"/>
          <p:cNvSpPr/>
          <p:nvPr/>
        </p:nvSpPr>
        <p:spPr>
          <a:xfrm>
            <a:off x="-9905" y="4488942"/>
            <a:ext cx="5754623" cy="2368295"/>
          </a:xfrm>
          <a:prstGeom prst="rect">
            <a:avLst/>
          </a:prstGeom>
          <a:blipFill>
            <a:blip r:embed="rId4" cstate="print"/>
            <a:stretch>
              <a:fillRect/>
            </a:stretch>
          </a:blipFill>
        </p:spPr>
        <p:txBody>
          <a:bodyPr wrap="square" lIns="0" tIns="0" rIns="0" bIns="0" rtlCol="0">
            <a:noAutofit/>
          </a:bodyPr>
          <a:lstStyle/>
          <a:p>
            <a:endParaRPr/>
          </a:p>
        </p:txBody>
      </p:sp>
      <p:sp>
        <p:nvSpPr>
          <p:cNvPr id="8" name="object 8"/>
          <p:cNvSpPr/>
          <p:nvPr/>
        </p:nvSpPr>
        <p:spPr>
          <a:xfrm>
            <a:off x="0" y="3817620"/>
            <a:ext cx="8164067" cy="3019044"/>
          </a:xfrm>
          <a:prstGeom prst="rect">
            <a:avLst/>
          </a:prstGeom>
          <a:blipFill>
            <a:blip r:embed="rId5" cstate="print"/>
            <a:stretch>
              <a:fillRect/>
            </a:stretch>
          </a:blipFill>
        </p:spPr>
        <p:txBody>
          <a:bodyPr wrap="square" lIns="0" tIns="0" rIns="0" bIns="0" rtlCol="0">
            <a:noAutofit/>
          </a:bodyPr>
          <a:lstStyle/>
          <a:p>
            <a:endParaRPr/>
          </a:p>
        </p:txBody>
      </p:sp>
      <p:sp>
        <p:nvSpPr>
          <p:cNvPr id="9" name="object 9"/>
          <p:cNvSpPr/>
          <p:nvPr/>
        </p:nvSpPr>
        <p:spPr>
          <a:xfrm>
            <a:off x="0" y="3146298"/>
            <a:ext cx="9143238" cy="3690366"/>
          </a:xfrm>
          <a:prstGeom prst="rect">
            <a:avLst/>
          </a:prstGeom>
          <a:blipFill>
            <a:blip r:embed="rId6" cstate="print"/>
            <a:stretch>
              <a:fillRect/>
            </a:stretch>
          </a:blipFill>
        </p:spPr>
        <p:txBody>
          <a:bodyPr wrap="square" lIns="0" tIns="0" rIns="0" bIns="0" rtlCol="0">
            <a:noAutofit/>
          </a:bodyPr>
          <a:lstStyle/>
          <a:p>
            <a:endParaRPr/>
          </a:p>
        </p:txBody>
      </p:sp>
      <p:sp>
        <p:nvSpPr>
          <p:cNvPr id="10" name="object 10"/>
          <p:cNvSpPr/>
          <p:nvPr/>
        </p:nvSpPr>
        <p:spPr>
          <a:xfrm>
            <a:off x="0" y="2460498"/>
            <a:ext cx="9143238" cy="2497073"/>
          </a:xfrm>
          <a:prstGeom prst="rect">
            <a:avLst/>
          </a:prstGeom>
          <a:blipFill>
            <a:blip r:embed="rId7" cstate="print"/>
            <a:stretch>
              <a:fillRect/>
            </a:stretch>
          </a:blipFill>
        </p:spPr>
        <p:txBody>
          <a:bodyPr wrap="square" lIns="0" tIns="0" rIns="0" bIns="0" rtlCol="0">
            <a:noAutofit/>
          </a:bodyPr>
          <a:lstStyle/>
          <a:p>
            <a:endParaRPr/>
          </a:p>
        </p:txBody>
      </p:sp>
      <p:sp>
        <p:nvSpPr>
          <p:cNvPr id="11" name="object 11"/>
          <p:cNvSpPr/>
          <p:nvPr/>
        </p:nvSpPr>
        <p:spPr>
          <a:xfrm>
            <a:off x="0" y="1793748"/>
            <a:ext cx="9143238" cy="1539239"/>
          </a:xfrm>
          <a:prstGeom prst="rect">
            <a:avLst/>
          </a:prstGeom>
          <a:blipFill>
            <a:blip r:embed="rId8" cstate="print"/>
            <a:stretch>
              <a:fillRect/>
            </a:stretch>
          </a:blipFill>
        </p:spPr>
        <p:txBody>
          <a:bodyPr wrap="square" lIns="0" tIns="0" rIns="0" bIns="0" rtlCol="0">
            <a:noAutofit/>
          </a:bodyPr>
          <a:lstStyle/>
          <a:p>
            <a:endParaRPr/>
          </a:p>
        </p:txBody>
      </p:sp>
      <p:sp>
        <p:nvSpPr>
          <p:cNvPr id="12" name="object 12"/>
          <p:cNvSpPr/>
          <p:nvPr/>
        </p:nvSpPr>
        <p:spPr>
          <a:xfrm>
            <a:off x="0" y="-21335"/>
            <a:ext cx="9143238" cy="1683257"/>
          </a:xfrm>
          <a:prstGeom prst="rect">
            <a:avLst/>
          </a:prstGeom>
          <a:blipFill>
            <a:blip r:embed="rId9" cstate="print"/>
            <a:stretch>
              <a:fillRect/>
            </a:stretch>
          </a:blipFill>
        </p:spPr>
        <p:txBody>
          <a:bodyPr wrap="square" lIns="0" tIns="0" rIns="0" bIns="0" rtlCol="0">
            <a:noAutofit/>
          </a:bodyPr>
          <a:lstStyle/>
          <a:p>
            <a:endParaRPr/>
          </a:p>
        </p:txBody>
      </p:sp>
      <p:sp>
        <p:nvSpPr>
          <p:cNvPr id="13" name="object 13"/>
          <p:cNvSpPr/>
          <p:nvPr/>
        </p:nvSpPr>
        <p:spPr>
          <a:xfrm>
            <a:off x="0" y="-21335"/>
            <a:ext cx="8388095" cy="1068323"/>
          </a:xfrm>
          <a:prstGeom prst="rect">
            <a:avLst/>
          </a:prstGeom>
          <a:blipFill>
            <a:blip r:embed="rId10" cstate="print"/>
            <a:stretch>
              <a:fillRect/>
            </a:stretch>
          </a:blipFill>
        </p:spPr>
        <p:txBody>
          <a:bodyPr wrap="square" lIns="0" tIns="0" rIns="0" bIns="0" rtlCol="0">
            <a:noAutofit/>
          </a:bodyPr>
          <a:lstStyle/>
          <a:p>
            <a:endParaRPr/>
          </a:p>
        </p:txBody>
      </p:sp>
      <p:sp>
        <p:nvSpPr>
          <p:cNvPr id="14" name="object 14"/>
          <p:cNvSpPr/>
          <p:nvPr/>
        </p:nvSpPr>
        <p:spPr>
          <a:xfrm>
            <a:off x="0" y="-21335"/>
            <a:ext cx="4578095" cy="454151"/>
          </a:xfrm>
          <a:prstGeom prst="rect">
            <a:avLst/>
          </a:prstGeom>
          <a:blipFill>
            <a:blip r:embed="rId11" cstate="print"/>
            <a:stretch>
              <a:fillRect/>
            </a:stretch>
          </a:blipFill>
        </p:spPr>
        <p:txBody>
          <a:bodyPr wrap="square" lIns="0" tIns="0" rIns="0" bIns="0" rtlCol="0">
            <a:noAutofit/>
          </a:bodyPr>
          <a:lstStyle/>
          <a:p>
            <a:endParaRPr/>
          </a:p>
        </p:txBody>
      </p:sp>
      <p:sp>
        <p:nvSpPr>
          <p:cNvPr id="4" name="object 4"/>
          <p:cNvSpPr txBox="1"/>
          <p:nvPr/>
        </p:nvSpPr>
        <p:spPr>
          <a:xfrm>
            <a:off x="1557020" y="587888"/>
            <a:ext cx="5259087" cy="1254201"/>
          </a:xfrm>
          <a:prstGeom prst="rect">
            <a:avLst/>
          </a:prstGeom>
        </p:spPr>
        <p:txBody>
          <a:bodyPr wrap="square" lIns="0" tIns="0" rIns="0" bIns="0" rtlCol="0">
            <a:noAutofit/>
          </a:bodyPr>
          <a:lstStyle/>
          <a:p>
            <a:pPr marL="12700">
              <a:lnSpc>
                <a:spcPts val="4590"/>
              </a:lnSpc>
              <a:spcBef>
                <a:spcPts val="229"/>
              </a:spcBef>
            </a:pPr>
            <a:r>
              <a:rPr sz="4400" spc="0" dirty="0" smtClean="0">
                <a:solidFill>
                  <a:srgbClr val="FE0915"/>
                </a:solidFill>
                <a:latin typeface="Times New Roman"/>
                <a:cs typeface="Times New Roman"/>
              </a:rPr>
              <a:t>VIOLATION</a:t>
            </a:r>
            <a:r>
              <a:rPr sz="4400" spc="-241" dirty="0" smtClean="0">
                <a:solidFill>
                  <a:srgbClr val="FE0915"/>
                </a:solidFill>
                <a:latin typeface="Times New Roman"/>
                <a:cs typeface="Times New Roman"/>
              </a:rPr>
              <a:t> </a:t>
            </a:r>
            <a:r>
              <a:rPr sz="4400" spc="0" dirty="0" smtClean="0">
                <a:solidFill>
                  <a:srgbClr val="FE0915"/>
                </a:solidFill>
                <a:latin typeface="Times New Roman"/>
                <a:cs typeface="Times New Roman"/>
              </a:rPr>
              <a:t>OF</a:t>
            </a:r>
            <a:r>
              <a:rPr sz="4400" spc="-56" dirty="0" smtClean="0">
                <a:solidFill>
                  <a:srgbClr val="FE0915"/>
                </a:solidFill>
                <a:latin typeface="Times New Roman"/>
                <a:cs typeface="Times New Roman"/>
              </a:rPr>
              <a:t> </a:t>
            </a:r>
            <a:r>
              <a:rPr sz="4400" spc="0" dirty="0" smtClean="0">
                <a:solidFill>
                  <a:srgbClr val="FE0915"/>
                </a:solidFill>
                <a:latin typeface="Times New Roman"/>
                <a:cs typeface="Times New Roman"/>
              </a:rPr>
              <a:t>THE</a:t>
            </a:r>
            <a:endParaRPr sz="4400">
              <a:latin typeface="Times New Roman"/>
              <a:cs typeface="Times New Roman"/>
            </a:endParaRPr>
          </a:p>
          <a:p>
            <a:pPr marL="1200168" marR="83781">
              <a:lnSpc>
                <a:spcPct val="95825"/>
              </a:lnSpc>
            </a:pPr>
            <a:r>
              <a:rPr sz="4400" spc="0" dirty="0" smtClean="0">
                <a:solidFill>
                  <a:srgbClr val="FE0915"/>
                </a:solidFill>
                <a:latin typeface="Times New Roman"/>
                <a:cs typeface="Times New Roman"/>
              </a:rPr>
              <a:t>AMENDMENT</a:t>
            </a:r>
            <a:endParaRPr sz="4400">
              <a:latin typeface="Times New Roman"/>
              <a:cs typeface="Times New Roman"/>
            </a:endParaRPr>
          </a:p>
        </p:txBody>
      </p:sp>
      <p:sp>
        <p:nvSpPr>
          <p:cNvPr id="3" name="object 3"/>
          <p:cNvSpPr txBox="1"/>
          <p:nvPr/>
        </p:nvSpPr>
        <p:spPr>
          <a:xfrm>
            <a:off x="6846618" y="587888"/>
            <a:ext cx="823003" cy="583946"/>
          </a:xfrm>
          <a:prstGeom prst="rect">
            <a:avLst/>
          </a:prstGeom>
        </p:spPr>
        <p:txBody>
          <a:bodyPr wrap="square" lIns="0" tIns="0" rIns="0" bIns="0" rtlCol="0">
            <a:noAutofit/>
          </a:bodyPr>
          <a:lstStyle/>
          <a:p>
            <a:pPr marL="12700">
              <a:lnSpc>
                <a:spcPts val="4590"/>
              </a:lnSpc>
              <a:spcBef>
                <a:spcPts val="229"/>
              </a:spcBef>
            </a:pPr>
            <a:r>
              <a:rPr sz="4400" spc="0" dirty="0" smtClean="0">
                <a:solidFill>
                  <a:srgbClr val="FE0915"/>
                </a:solidFill>
                <a:latin typeface="Times New Roman"/>
                <a:cs typeface="Times New Roman"/>
              </a:rPr>
              <a:t>8th</a:t>
            </a:r>
            <a:endParaRPr sz="4400">
              <a:latin typeface="Times New Roman"/>
              <a:cs typeface="Times New Roman"/>
            </a:endParaRPr>
          </a:p>
        </p:txBody>
      </p:sp>
      <p:sp>
        <p:nvSpPr>
          <p:cNvPr id="2" name="object 2"/>
          <p:cNvSpPr txBox="1"/>
          <p:nvPr/>
        </p:nvSpPr>
        <p:spPr>
          <a:xfrm>
            <a:off x="1145540" y="3003482"/>
            <a:ext cx="6139277" cy="1031240"/>
          </a:xfrm>
          <a:prstGeom prst="rect">
            <a:avLst/>
          </a:prstGeom>
        </p:spPr>
        <p:txBody>
          <a:bodyPr wrap="square" lIns="0" tIns="0" rIns="0" bIns="0" rtlCol="0">
            <a:noAutofit/>
          </a:bodyPr>
          <a:lstStyle/>
          <a:p>
            <a:pPr marL="12700">
              <a:lnSpc>
                <a:spcPts val="3770"/>
              </a:lnSpc>
              <a:spcBef>
                <a:spcPts val="188"/>
              </a:spcBef>
            </a:pPr>
            <a:r>
              <a:rPr sz="3600" spc="0" dirty="0" smtClean="0">
                <a:solidFill>
                  <a:srgbClr val="FFFFFF"/>
                </a:solidFill>
                <a:latin typeface="Times New Roman"/>
                <a:cs typeface="Times New Roman"/>
              </a:rPr>
              <a:t>Guarantee of freedom from cruel</a:t>
            </a:r>
            <a:endParaRPr sz="3600">
              <a:latin typeface="Times New Roman"/>
              <a:cs typeface="Times New Roman"/>
            </a:endParaRPr>
          </a:p>
          <a:p>
            <a:pPr marL="12700" marR="68579">
              <a:lnSpc>
                <a:spcPct val="95825"/>
              </a:lnSpc>
            </a:pPr>
            <a:r>
              <a:rPr sz="3600" spc="0" dirty="0" smtClean="0">
                <a:solidFill>
                  <a:srgbClr val="FFFFFF"/>
                </a:solidFill>
                <a:latin typeface="Times New Roman"/>
                <a:cs typeface="Times New Roman"/>
              </a:rPr>
              <a:t>and unusual punishment</a:t>
            </a:r>
            <a:endParaRPr sz="3600">
              <a:latin typeface="Times New Roman"/>
              <a:cs typeface="Times New Roman"/>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p:nvPr/>
        </p:nvSpPr>
        <p:spPr>
          <a:xfrm>
            <a:off x="-1523" y="-1524"/>
            <a:ext cx="9147048" cy="6861048"/>
          </a:xfrm>
          <a:prstGeom prst="rect">
            <a:avLst/>
          </a:prstGeom>
          <a:blipFill>
            <a:blip r:embed="rId2" cstate="print"/>
            <a:stretch>
              <a:fillRect/>
            </a:stretch>
          </a:blipFill>
        </p:spPr>
        <p:txBody>
          <a:bodyPr wrap="square" lIns="0" tIns="0" rIns="0" bIns="0" rtlCol="0">
            <a:noAutofit/>
          </a:bodyPr>
          <a:lstStyle/>
          <a:p>
            <a:endParaRPr/>
          </a:p>
        </p:txBody>
      </p:sp>
      <p:sp>
        <p:nvSpPr>
          <p:cNvPr id="4" name="object 4"/>
          <p:cNvSpPr/>
          <p:nvPr/>
        </p:nvSpPr>
        <p:spPr>
          <a:xfrm>
            <a:off x="8807957" y="-1524"/>
            <a:ext cx="337566" cy="6861048"/>
          </a:xfrm>
          <a:prstGeom prst="rect">
            <a:avLst/>
          </a:prstGeom>
          <a:blipFill>
            <a:blip r:embed="rId3" cstate="print"/>
            <a:stretch>
              <a:fillRect/>
            </a:stretch>
          </a:blipFill>
        </p:spPr>
        <p:txBody>
          <a:bodyPr wrap="square" lIns="0" tIns="0" rIns="0" bIns="0" rtlCol="0">
            <a:noAutofit/>
          </a:bodyPr>
          <a:lstStyle/>
          <a:p>
            <a:endParaRPr/>
          </a:p>
        </p:txBody>
      </p:sp>
      <p:sp>
        <p:nvSpPr>
          <p:cNvPr id="5" name="object 5"/>
          <p:cNvSpPr/>
          <p:nvPr/>
        </p:nvSpPr>
        <p:spPr>
          <a:xfrm>
            <a:off x="-9905" y="4488942"/>
            <a:ext cx="5754623" cy="2368295"/>
          </a:xfrm>
          <a:prstGeom prst="rect">
            <a:avLst/>
          </a:prstGeom>
          <a:blipFill>
            <a:blip r:embed="rId4" cstate="print"/>
            <a:stretch>
              <a:fillRect/>
            </a:stretch>
          </a:blipFill>
        </p:spPr>
        <p:txBody>
          <a:bodyPr wrap="square" lIns="0" tIns="0" rIns="0" bIns="0" rtlCol="0">
            <a:noAutofit/>
          </a:bodyPr>
          <a:lstStyle/>
          <a:p>
            <a:endParaRPr/>
          </a:p>
        </p:txBody>
      </p:sp>
      <p:sp>
        <p:nvSpPr>
          <p:cNvPr id="6" name="object 6"/>
          <p:cNvSpPr/>
          <p:nvPr/>
        </p:nvSpPr>
        <p:spPr>
          <a:xfrm>
            <a:off x="0" y="3817620"/>
            <a:ext cx="8164067" cy="3019044"/>
          </a:xfrm>
          <a:prstGeom prst="rect">
            <a:avLst/>
          </a:prstGeom>
          <a:blipFill>
            <a:blip r:embed="rId5" cstate="print"/>
            <a:stretch>
              <a:fillRect/>
            </a:stretch>
          </a:blipFill>
        </p:spPr>
        <p:txBody>
          <a:bodyPr wrap="square" lIns="0" tIns="0" rIns="0" bIns="0" rtlCol="0">
            <a:noAutofit/>
          </a:bodyPr>
          <a:lstStyle/>
          <a:p>
            <a:endParaRPr/>
          </a:p>
        </p:txBody>
      </p:sp>
      <p:sp>
        <p:nvSpPr>
          <p:cNvPr id="7" name="object 7"/>
          <p:cNvSpPr/>
          <p:nvPr/>
        </p:nvSpPr>
        <p:spPr>
          <a:xfrm>
            <a:off x="0" y="3146298"/>
            <a:ext cx="9143238" cy="3690366"/>
          </a:xfrm>
          <a:prstGeom prst="rect">
            <a:avLst/>
          </a:prstGeom>
          <a:blipFill>
            <a:blip r:embed="rId6" cstate="print"/>
            <a:stretch>
              <a:fillRect/>
            </a:stretch>
          </a:blipFill>
        </p:spPr>
        <p:txBody>
          <a:bodyPr wrap="square" lIns="0" tIns="0" rIns="0" bIns="0" rtlCol="0">
            <a:noAutofit/>
          </a:bodyPr>
          <a:lstStyle/>
          <a:p>
            <a:endParaRPr/>
          </a:p>
        </p:txBody>
      </p:sp>
      <p:sp>
        <p:nvSpPr>
          <p:cNvPr id="8" name="object 8"/>
          <p:cNvSpPr/>
          <p:nvPr/>
        </p:nvSpPr>
        <p:spPr>
          <a:xfrm>
            <a:off x="0" y="2460498"/>
            <a:ext cx="9143238" cy="2497073"/>
          </a:xfrm>
          <a:prstGeom prst="rect">
            <a:avLst/>
          </a:prstGeom>
          <a:blipFill>
            <a:blip r:embed="rId7" cstate="print"/>
            <a:stretch>
              <a:fillRect/>
            </a:stretch>
          </a:blipFill>
        </p:spPr>
        <p:txBody>
          <a:bodyPr wrap="square" lIns="0" tIns="0" rIns="0" bIns="0" rtlCol="0">
            <a:noAutofit/>
          </a:bodyPr>
          <a:lstStyle/>
          <a:p>
            <a:endParaRPr/>
          </a:p>
        </p:txBody>
      </p:sp>
      <p:sp>
        <p:nvSpPr>
          <p:cNvPr id="9" name="object 9"/>
          <p:cNvSpPr/>
          <p:nvPr/>
        </p:nvSpPr>
        <p:spPr>
          <a:xfrm>
            <a:off x="0" y="1793748"/>
            <a:ext cx="9143238" cy="1539239"/>
          </a:xfrm>
          <a:prstGeom prst="rect">
            <a:avLst/>
          </a:prstGeom>
          <a:blipFill>
            <a:blip r:embed="rId8" cstate="print"/>
            <a:stretch>
              <a:fillRect/>
            </a:stretch>
          </a:blipFill>
        </p:spPr>
        <p:txBody>
          <a:bodyPr wrap="square" lIns="0" tIns="0" rIns="0" bIns="0" rtlCol="0">
            <a:noAutofit/>
          </a:bodyPr>
          <a:lstStyle/>
          <a:p>
            <a:endParaRPr/>
          </a:p>
        </p:txBody>
      </p:sp>
      <p:sp>
        <p:nvSpPr>
          <p:cNvPr id="10" name="object 10"/>
          <p:cNvSpPr/>
          <p:nvPr/>
        </p:nvSpPr>
        <p:spPr>
          <a:xfrm>
            <a:off x="0" y="-21335"/>
            <a:ext cx="9143238" cy="1683257"/>
          </a:xfrm>
          <a:prstGeom prst="rect">
            <a:avLst/>
          </a:prstGeom>
          <a:blipFill>
            <a:blip r:embed="rId9" cstate="print"/>
            <a:stretch>
              <a:fillRect/>
            </a:stretch>
          </a:blipFill>
        </p:spPr>
        <p:txBody>
          <a:bodyPr wrap="square" lIns="0" tIns="0" rIns="0" bIns="0" rtlCol="0">
            <a:noAutofit/>
          </a:bodyPr>
          <a:lstStyle/>
          <a:p>
            <a:endParaRPr/>
          </a:p>
        </p:txBody>
      </p:sp>
      <p:sp>
        <p:nvSpPr>
          <p:cNvPr id="11" name="object 11"/>
          <p:cNvSpPr/>
          <p:nvPr/>
        </p:nvSpPr>
        <p:spPr>
          <a:xfrm>
            <a:off x="0" y="-21335"/>
            <a:ext cx="8388095" cy="1068323"/>
          </a:xfrm>
          <a:prstGeom prst="rect">
            <a:avLst/>
          </a:prstGeom>
          <a:blipFill>
            <a:blip r:embed="rId10" cstate="print"/>
            <a:stretch>
              <a:fillRect/>
            </a:stretch>
          </a:blipFill>
        </p:spPr>
        <p:txBody>
          <a:bodyPr wrap="square" lIns="0" tIns="0" rIns="0" bIns="0" rtlCol="0">
            <a:noAutofit/>
          </a:bodyPr>
          <a:lstStyle/>
          <a:p>
            <a:endParaRPr/>
          </a:p>
        </p:txBody>
      </p:sp>
      <p:sp>
        <p:nvSpPr>
          <p:cNvPr id="12" name="object 12"/>
          <p:cNvSpPr/>
          <p:nvPr/>
        </p:nvSpPr>
        <p:spPr>
          <a:xfrm>
            <a:off x="0" y="-21335"/>
            <a:ext cx="4578095" cy="454151"/>
          </a:xfrm>
          <a:prstGeom prst="rect">
            <a:avLst/>
          </a:prstGeom>
          <a:blipFill>
            <a:blip r:embed="rId11" cstate="print"/>
            <a:stretch>
              <a:fillRect/>
            </a:stretch>
          </a:blipFill>
        </p:spPr>
        <p:txBody>
          <a:bodyPr wrap="square" lIns="0" tIns="0" rIns="0" bIns="0" rtlCol="0">
            <a:noAutofit/>
          </a:bodyPr>
          <a:lstStyle/>
          <a:p>
            <a:endParaRPr/>
          </a:p>
        </p:txBody>
      </p:sp>
      <p:sp>
        <p:nvSpPr>
          <p:cNvPr id="2" name="object 2"/>
          <p:cNvSpPr txBox="1"/>
          <p:nvPr/>
        </p:nvSpPr>
        <p:spPr>
          <a:xfrm>
            <a:off x="612140" y="313568"/>
            <a:ext cx="7863503" cy="6203712"/>
          </a:xfrm>
          <a:prstGeom prst="rect">
            <a:avLst/>
          </a:prstGeom>
        </p:spPr>
        <p:txBody>
          <a:bodyPr wrap="square" lIns="0" tIns="0" rIns="0" bIns="0" rtlCol="0">
            <a:noAutofit/>
          </a:bodyPr>
          <a:lstStyle/>
          <a:p>
            <a:pPr marL="2642635" marR="2739820" algn="ctr">
              <a:lnSpc>
                <a:spcPts val="4590"/>
              </a:lnSpc>
              <a:spcBef>
                <a:spcPts val="229"/>
              </a:spcBef>
            </a:pPr>
            <a:r>
              <a:rPr sz="4400" spc="0" dirty="0" smtClean="0">
                <a:solidFill>
                  <a:srgbClr val="FECB64"/>
                </a:solidFill>
                <a:latin typeface="Times New Roman"/>
                <a:cs typeface="Times New Roman"/>
              </a:rPr>
              <a:t>Scenario 4</a:t>
            </a:r>
            <a:endParaRPr sz="4400">
              <a:latin typeface="Times New Roman"/>
              <a:cs typeface="Times New Roman"/>
            </a:endParaRPr>
          </a:p>
          <a:p>
            <a:pPr marL="12700">
              <a:lnSpc>
                <a:spcPct val="100041"/>
              </a:lnSpc>
              <a:spcBef>
                <a:spcPts val="983"/>
              </a:spcBef>
            </a:pPr>
            <a:r>
              <a:rPr sz="3600" spc="0" dirty="0" smtClean="0">
                <a:solidFill>
                  <a:srgbClr val="FFFFFF"/>
                </a:solidFill>
                <a:latin typeface="Times New Roman"/>
                <a:cs typeface="Times New Roman"/>
              </a:rPr>
              <a:t>Mr. Reynolds, an avid hunter, opens the door of his home one day to find agents from the Bureau of Alcohol, Tobacco, and Firearms outside. They inform him that certain provisions of a new federal law allow them to confiscate his rifles so that he may not engage in terrorist activities or plot against the United States government. They have no evidence that he is</a:t>
            </a:r>
            <a:endParaRPr sz="3600">
              <a:latin typeface="Times New Roman"/>
              <a:cs typeface="Times New Roman"/>
            </a:endParaRPr>
          </a:p>
          <a:p>
            <a:pPr marL="12700" marR="66160">
              <a:lnSpc>
                <a:spcPct val="95825"/>
              </a:lnSpc>
              <a:spcBef>
                <a:spcPts val="5"/>
              </a:spcBef>
            </a:pPr>
            <a:r>
              <a:rPr sz="3600" spc="0" dirty="0" smtClean="0">
                <a:solidFill>
                  <a:srgbClr val="FFFFFF"/>
                </a:solidFill>
                <a:latin typeface="Times New Roman"/>
                <a:cs typeface="Times New Roman"/>
              </a:rPr>
              <a:t>connected to any such activities.</a:t>
            </a:r>
            <a:endParaRPr sz="3600">
              <a:latin typeface="Times New Roman"/>
              <a:cs typeface="Times New Roman"/>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214</TotalTime>
  <Words>1122</Words>
  <Application>Microsoft Office PowerPoint</Application>
  <PresentationFormat>On-screen Show (4:3)</PresentationFormat>
  <Paragraphs>130</Paragraphs>
  <Slides>26</Slides>
  <Notes>0</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Dial, Broc</dc:creator>
  <cp:lastModifiedBy>Tricia</cp:lastModifiedBy>
  <cp:revision>4</cp:revision>
  <dcterms:modified xsi:type="dcterms:W3CDTF">2015-10-11T04:11:28Z</dcterms:modified>
</cp:coreProperties>
</file>